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8" r:id="rId3"/>
    <p:sldId id="260" r:id="rId4"/>
    <p:sldId id="284" r:id="rId5"/>
    <p:sldId id="261" r:id="rId6"/>
    <p:sldId id="262" r:id="rId7"/>
    <p:sldId id="269" r:id="rId8"/>
    <p:sldId id="271" r:id="rId9"/>
    <p:sldId id="270" r:id="rId10"/>
    <p:sldId id="272" r:id="rId11"/>
    <p:sldId id="273" r:id="rId12"/>
    <p:sldId id="274" r:id="rId13"/>
    <p:sldId id="275" r:id="rId14"/>
    <p:sldId id="276" r:id="rId15"/>
    <p:sldId id="277" r:id="rId16"/>
    <p:sldId id="278" r:id="rId17"/>
    <p:sldId id="285" r:id="rId18"/>
    <p:sldId id="286" r:id="rId19"/>
    <p:sldId id="280" r:id="rId20"/>
    <p:sldId id="281" r:id="rId21"/>
    <p:sldId id="282" r:id="rId22"/>
    <p:sldId id="283" r:id="rId23"/>
    <p:sldId id="287" r:id="rId24"/>
    <p:sldId id="288" r:id="rId25"/>
    <p:sldId id="289" r:id="rId26"/>
    <p:sldId id="290" r:id="rId27"/>
    <p:sldId id="291"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țiune implicită" id="{147B795A-251E-4FC5-A82B-C757D5C09AF4}">
          <p14:sldIdLst>
            <p14:sldId id="256"/>
            <p14:sldId id="258"/>
            <p14:sldId id="260"/>
            <p14:sldId id="284"/>
            <p14:sldId id="261"/>
            <p14:sldId id="262"/>
            <p14:sldId id="269"/>
            <p14:sldId id="271"/>
            <p14:sldId id="270"/>
            <p14:sldId id="272"/>
            <p14:sldId id="273"/>
            <p14:sldId id="274"/>
            <p14:sldId id="275"/>
            <p14:sldId id="276"/>
            <p14:sldId id="277"/>
            <p14:sldId id="278"/>
            <p14:sldId id="285"/>
            <p14:sldId id="286"/>
            <p14:sldId id="280"/>
            <p14:sldId id="281"/>
            <p14:sldId id="282"/>
            <p14:sldId id="283"/>
            <p14:sldId id="287"/>
            <p14:sldId id="288"/>
            <p14:sldId id="289"/>
            <p14:sldId id="290"/>
            <p14:sldId id="291"/>
          </p14:sldIdLst>
        </p14:section>
        <p14:section name="Secțiune fără titlu" id="{2BE6101F-1DB5-494F-B682-E5A69F3C8A11}">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rcea" initials="M"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120" d="100"/>
          <a:sy n="120" d="100"/>
        </p:scale>
        <p:origin x="-730" y="-221"/>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zitiv titlu">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ro-RO"/>
              <a:t>Faceți clic pentru a edita stilul de titlu coordonator</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o-RO"/>
              <a:t>Faceți clic pentru a edita stilul de subtitlu coordonator</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12/30/2025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u și legendă">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ro-RO"/>
              <a:t>Faceți clic pentru a edita stilul de titlu coordonator</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o-RO"/>
              <a:t>Faceţi clic pentru a edita Master stiluri text</a:t>
            </a:r>
          </a:p>
        </p:txBody>
      </p:sp>
      <p:sp>
        <p:nvSpPr>
          <p:cNvPr id="4" name="Date Placeholder 3"/>
          <p:cNvSpPr>
            <a:spLocks noGrp="1"/>
          </p:cNvSpPr>
          <p:nvPr>
            <p:ph type="dt" sz="half" idx="10"/>
          </p:nvPr>
        </p:nvSpPr>
        <p:spPr/>
        <p:txBody>
          <a:bodyPr/>
          <a:lstStyle/>
          <a:p>
            <a:fld id="{B61BEF0D-F0BB-DE4B-95CE-6DB70DBA9567}" type="datetimeFigureOut">
              <a:rPr lang="en-US" dirty="0"/>
              <a:pPr/>
              <a:t>12/30/2025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 cu legendă">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o-RO"/>
              <a:t>Faceți clic pentru a edita stilul de titlu coordonator</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o-RO"/>
              <a:t>Faceţi clic pentru a edita Master stiluri text</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o-RO"/>
              <a:t>Faceţi clic pentru a edita Master stiluri text</a:t>
            </a:r>
          </a:p>
        </p:txBody>
      </p:sp>
      <p:sp>
        <p:nvSpPr>
          <p:cNvPr id="4" name="Date Placeholder 3"/>
          <p:cNvSpPr>
            <a:spLocks noGrp="1"/>
          </p:cNvSpPr>
          <p:nvPr>
            <p:ph type="dt" sz="half" idx="10"/>
          </p:nvPr>
        </p:nvSpPr>
        <p:spPr/>
        <p:txBody>
          <a:bodyPr/>
          <a:lstStyle/>
          <a:p>
            <a:fld id="{B61BEF0D-F0BB-DE4B-95CE-6DB70DBA9567}" type="datetimeFigureOut">
              <a:rPr lang="en-US" dirty="0"/>
              <a:pPr/>
              <a:t>12/30/2025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de vizită">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ro-RO"/>
              <a:t>Faceți clic pentru a edita stilul de titlu coordonator</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o-RO"/>
              <a:t>Faceţi clic pentru a edita Master stiluri text</a:t>
            </a:r>
          </a:p>
        </p:txBody>
      </p:sp>
      <p:sp>
        <p:nvSpPr>
          <p:cNvPr id="5" name="Date Placeholder 4"/>
          <p:cNvSpPr>
            <a:spLocks noGrp="1"/>
          </p:cNvSpPr>
          <p:nvPr>
            <p:ph type="dt" sz="half" idx="10"/>
          </p:nvPr>
        </p:nvSpPr>
        <p:spPr/>
        <p:txBody>
          <a:bodyPr/>
          <a:lstStyle/>
          <a:p>
            <a:fld id="{B61BEF0D-F0BB-DE4B-95CE-6DB70DBA9567}" type="datetimeFigureOut">
              <a:rPr lang="en-US" dirty="0"/>
              <a:pPr/>
              <a:t>12/30/2025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t carte de vizită">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o-RO"/>
              <a:t>Faceți clic pentru a edita stilul de titlu coordonator</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o-RO"/>
              <a:t>Faceţi clic pentru a edita Master stiluri text</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o-RO"/>
              <a:t>Faceţi clic pentru a edita Master stiluri text</a:t>
            </a:r>
          </a:p>
        </p:txBody>
      </p:sp>
      <p:sp>
        <p:nvSpPr>
          <p:cNvPr id="5" name="Date Placeholder 4"/>
          <p:cNvSpPr>
            <a:spLocks noGrp="1"/>
          </p:cNvSpPr>
          <p:nvPr>
            <p:ph type="dt" sz="half" idx="10"/>
          </p:nvPr>
        </p:nvSpPr>
        <p:spPr/>
        <p:txBody>
          <a:bodyPr/>
          <a:lstStyle/>
          <a:p>
            <a:fld id="{B61BEF0D-F0BB-DE4B-95CE-6DB70DBA9567}" type="datetimeFigureOut">
              <a:rPr lang="en-US" dirty="0"/>
              <a:pPr/>
              <a:t>12/30/2025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devărat sau fals">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ro-RO"/>
              <a:t>Faceți clic pentru a edita stilul de titlu coordonator</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o-RO"/>
              <a:t>Faceţi clic pentru a edita Master stiluri text</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o-RO"/>
              <a:t>Faceţi clic pentru a edita Master stiluri text</a:t>
            </a:r>
          </a:p>
        </p:txBody>
      </p:sp>
      <p:sp>
        <p:nvSpPr>
          <p:cNvPr id="5" name="Date Placeholder 4"/>
          <p:cNvSpPr>
            <a:spLocks noGrp="1"/>
          </p:cNvSpPr>
          <p:nvPr>
            <p:ph type="dt" sz="half" idx="10"/>
          </p:nvPr>
        </p:nvSpPr>
        <p:spPr/>
        <p:txBody>
          <a:bodyPr/>
          <a:lstStyle/>
          <a:p>
            <a:fld id="{B61BEF0D-F0BB-DE4B-95CE-6DB70DBA9567}" type="datetimeFigureOut">
              <a:rPr lang="en-US" dirty="0"/>
              <a:pPr/>
              <a:t>12/30/2025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ext vertical și titl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a:t>Faceți clic pentru a edita stilul de titlu coordonator</a:t>
            </a:r>
            <a:endParaRPr lang="en-US" dirty="0"/>
          </a:p>
        </p:txBody>
      </p:sp>
      <p:sp>
        <p:nvSpPr>
          <p:cNvPr id="3" name="Vertical Text Placeholder 2"/>
          <p:cNvSpPr>
            <a:spLocks noGrp="1"/>
          </p:cNvSpPr>
          <p:nvPr>
            <p:ph type="body" orient="vert" idx="1"/>
          </p:nvPr>
        </p:nvSpPr>
        <p:spPr/>
        <p:txBody>
          <a:bodyPr vert="eaVert" anchor="t"/>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12/30/2025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lu vertical și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ro-RO"/>
              <a:t>Faceți clic pentru a edita stilul de titlu coordonator</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12/30/2025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u și conținu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ro-RO"/>
              <a:t>Faceți clic pentru a edita stilul de titlu coordonator</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12/30/2025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ntet secțiune">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ro-RO"/>
              <a:t>Faceți clic pentru a edita stilul de titlu coordonator</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o-RO"/>
              <a:t>Faceţi clic pentru a edita Master stiluri text</a:t>
            </a:r>
          </a:p>
        </p:txBody>
      </p:sp>
      <p:sp>
        <p:nvSpPr>
          <p:cNvPr id="4" name="Date Placeholder 3"/>
          <p:cNvSpPr>
            <a:spLocks noGrp="1"/>
          </p:cNvSpPr>
          <p:nvPr>
            <p:ph type="dt" sz="half" idx="10"/>
          </p:nvPr>
        </p:nvSpPr>
        <p:spPr/>
        <p:txBody>
          <a:bodyPr/>
          <a:lstStyle/>
          <a:p>
            <a:fld id="{B61BEF0D-F0BB-DE4B-95CE-6DB70DBA9567}" type="datetimeFigureOut">
              <a:rPr lang="en-US" dirty="0"/>
              <a:pPr/>
              <a:t>12/30/2025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uă tipuri de conținu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o-RO"/>
              <a:t>Faceți clic pentru a edita stilul de titlu coordonator</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12/30/2025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ție">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o-RO"/>
              <a:t>Faceți clic pentru a edita stilul de titlu coordonator</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Faceţi clic pentru a edita Master stiluri text</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Faceţi clic pentru a edita Master stiluri text</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12/30/2025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Doar titl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a:t>Faceți clic pentru a edita stilul de titlu coordonator</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12/30/2025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Necompleta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12/30/2025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ținut cu legendă">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ro-RO"/>
              <a:t>Faceți clic pentru a edita stilul de titlu coordonator</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o-RO"/>
              <a:t>Faceţi clic pentru a edita Master stiluri text</a:t>
            </a:r>
          </a:p>
        </p:txBody>
      </p:sp>
      <p:sp>
        <p:nvSpPr>
          <p:cNvPr id="5" name="Date Placeholder 4"/>
          <p:cNvSpPr>
            <a:spLocks noGrp="1"/>
          </p:cNvSpPr>
          <p:nvPr>
            <p:ph type="dt" sz="half" idx="10"/>
          </p:nvPr>
        </p:nvSpPr>
        <p:spPr/>
        <p:txBody>
          <a:bodyPr/>
          <a:lstStyle/>
          <a:p>
            <a:fld id="{B61BEF0D-F0BB-DE4B-95CE-6DB70DBA9567}" type="datetimeFigureOut">
              <a:rPr lang="en-US" dirty="0"/>
              <a:pPr/>
              <a:t>12/30/2025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ine cu legendă">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ro-RO"/>
              <a:t>Faceți clic pentru a edita stilul de titlu coordonator</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o-RO"/>
              <a:t>Faceți clic pe pictogramă pentru a adăuga o imagine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o-RO"/>
              <a:t>Faceţi clic pentru a edita Master stiluri text</a:t>
            </a:r>
          </a:p>
        </p:txBody>
      </p:sp>
      <p:sp>
        <p:nvSpPr>
          <p:cNvPr id="5" name="Date Placeholder 4"/>
          <p:cNvSpPr>
            <a:spLocks noGrp="1"/>
          </p:cNvSpPr>
          <p:nvPr>
            <p:ph type="dt" sz="half" idx="10"/>
          </p:nvPr>
        </p:nvSpPr>
        <p:spPr/>
        <p:txBody>
          <a:bodyPr/>
          <a:lstStyle/>
          <a:p>
            <a:fld id="{B61BEF0D-F0BB-DE4B-95CE-6DB70DBA9567}" type="datetimeFigureOut">
              <a:rPr lang="en-US" dirty="0"/>
              <a:pPr/>
              <a:t>12/30/2025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ro-RO"/>
              <a:t>Faceți clic pentru a edita stilul de titlu coordonator</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12/30/2025</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55A8D155-987E-4E01-8517-F6A8166B1238}"/>
              </a:ext>
            </a:extLst>
          </p:cNvPr>
          <p:cNvSpPr>
            <a:spLocks noGrp="1"/>
          </p:cNvSpPr>
          <p:nvPr>
            <p:ph type="ctrTitle"/>
          </p:nvPr>
        </p:nvSpPr>
        <p:spPr>
          <a:xfrm>
            <a:off x="2472672" y="1035423"/>
            <a:ext cx="8915399" cy="2262781"/>
          </a:xfrm>
        </p:spPr>
        <p:txBody>
          <a:bodyPr/>
          <a:lstStyle/>
          <a:p>
            <a:pPr algn="ctr"/>
            <a:r>
              <a:rPr lang="ro-RO" sz="2800" dirty="0">
                <a:latin typeface="Times New Roman" panose="02020603050405020304" pitchFamily="18" charset="0"/>
                <a:cs typeface="Times New Roman" panose="02020603050405020304" pitchFamily="18" charset="0"/>
              </a:rPr>
              <a:t> </a:t>
            </a:r>
            <a:r>
              <a:rPr lang="ro-RO" sz="2800" dirty="0"/>
              <a:t> </a:t>
            </a:r>
            <a:r>
              <a:rPr lang="ro-RO" sz="2800" b="1" dirty="0"/>
              <a:t>Psihoterapia analizei existențiale (personale) AE-LT și tradiția filosofiei fenomenologico existențialiste germane.</a:t>
            </a:r>
            <a:endParaRPr lang="ro-RO" sz="2800" dirty="0">
              <a:latin typeface="Times New Roman" panose="02020603050405020304" pitchFamily="18" charset="0"/>
              <a:cs typeface="Times New Roman" panose="02020603050405020304" pitchFamily="18" charset="0"/>
            </a:endParaRPr>
          </a:p>
        </p:txBody>
      </p:sp>
      <p:sp>
        <p:nvSpPr>
          <p:cNvPr id="3" name="Subtitlu 2">
            <a:extLst>
              <a:ext uri="{FF2B5EF4-FFF2-40B4-BE49-F238E27FC236}">
                <a16:creationId xmlns:a16="http://schemas.microsoft.com/office/drawing/2014/main" id="{FCE3D83C-A25B-447F-AC05-23608CA68D12}"/>
              </a:ext>
            </a:extLst>
          </p:cNvPr>
          <p:cNvSpPr>
            <a:spLocks noGrp="1"/>
          </p:cNvSpPr>
          <p:nvPr>
            <p:ph type="subTitle" idx="1"/>
          </p:nvPr>
        </p:nvSpPr>
        <p:spPr/>
        <p:txBody>
          <a:bodyPr>
            <a:normAutofit fontScale="25000" lnSpcReduction="20000"/>
          </a:bodyPr>
          <a:lstStyle/>
          <a:p>
            <a:pPr algn="r">
              <a:lnSpc>
                <a:spcPct val="150000"/>
              </a:lnSpc>
              <a:spcAft>
                <a:spcPts val="800"/>
              </a:spcAft>
            </a:pPr>
            <a:r>
              <a:rPr lang="ro-RO" sz="8000" dirty="0">
                <a:effectLst/>
                <a:latin typeface="Times New Roman" panose="02020603050405020304" pitchFamily="18" charset="0"/>
                <a:ea typeface="Calibri" panose="020F0502020204030204" pitchFamily="34" charset="0"/>
                <a:cs typeface="Times New Roman" panose="02020603050405020304" pitchFamily="18" charset="0"/>
              </a:rPr>
              <a:t>Prof. Mircea Lăzărescu</a:t>
            </a:r>
            <a:endParaRPr lang="ro-RO" sz="8000" dirty="0">
              <a:effectLst/>
              <a:latin typeface="Calibri" panose="020F0502020204030204" pitchFamily="34" charset="0"/>
              <a:ea typeface="Calibri" panose="020F0502020204030204" pitchFamily="34" charset="0"/>
              <a:cs typeface="Times New Roman" panose="02020603050405020304" pitchFamily="18" charset="0"/>
            </a:endParaRPr>
          </a:p>
          <a:p>
            <a:pPr algn="r">
              <a:lnSpc>
                <a:spcPct val="150000"/>
              </a:lnSpc>
              <a:spcAft>
                <a:spcPts val="800"/>
              </a:spcAft>
            </a:pPr>
            <a:r>
              <a:rPr lang="ro-RO" sz="8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8000" dirty="0" err="1">
                <a:latin typeface="Times New Roman" panose="02020603050405020304" pitchFamily="18" charset="0"/>
                <a:ea typeface="Calibri" panose="020F0502020204030204" pitchFamily="34" charset="0"/>
                <a:cs typeface="Times New Roman" panose="02020603050405020304" pitchFamily="18" charset="0"/>
              </a:rPr>
              <a:t>Braşov</a:t>
            </a:r>
            <a:r>
              <a:rPr lang="en-US" sz="8000">
                <a:latin typeface="Times New Roman" panose="02020603050405020304" pitchFamily="18" charset="0"/>
                <a:ea typeface="Calibri" panose="020F0502020204030204" pitchFamily="34" charset="0"/>
                <a:cs typeface="Times New Roman" panose="02020603050405020304" pitchFamily="18" charset="0"/>
              </a:rPr>
              <a:t>, Mai</a:t>
            </a:r>
            <a:r>
              <a:rPr lang="en-US" sz="8000" dirty="0">
                <a:latin typeface="Times New Roman" panose="02020603050405020304" pitchFamily="18" charset="0"/>
                <a:ea typeface="Calibri" panose="020F0502020204030204" pitchFamily="34" charset="0"/>
                <a:cs typeface="Times New Roman" panose="02020603050405020304" pitchFamily="18" charset="0"/>
              </a:rPr>
              <a:t>,</a:t>
            </a:r>
            <a:r>
              <a:rPr lang="ro-RO" sz="8000" dirty="0">
                <a:effectLst/>
                <a:latin typeface="Times New Roman" panose="02020603050405020304" pitchFamily="18" charset="0"/>
                <a:ea typeface="Calibri" panose="020F0502020204030204" pitchFamily="34" charset="0"/>
                <a:cs typeface="Times New Roman" panose="02020603050405020304" pitchFamily="18" charset="0"/>
              </a:rPr>
              <a:t> 202</a:t>
            </a:r>
            <a:r>
              <a:rPr lang="en-US" sz="8000" dirty="0">
                <a:effectLst/>
                <a:latin typeface="Times New Roman" panose="02020603050405020304" pitchFamily="18" charset="0"/>
                <a:ea typeface="Calibri" panose="020F0502020204030204" pitchFamily="34" charset="0"/>
                <a:cs typeface="Times New Roman" panose="02020603050405020304" pitchFamily="18" charset="0"/>
              </a:rPr>
              <a:t>5</a:t>
            </a:r>
            <a:endParaRPr lang="ro-RO" sz="8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pP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ro-RO"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ro-RO" dirty="0"/>
          </a:p>
        </p:txBody>
      </p:sp>
    </p:spTree>
    <p:extLst>
      <p:ext uri="{BB962C8B-B14F-4D97-AF65-F5344CB8AC3E}">
        <p14:creationId xmlns:p14="http://schemas.microsoft.com/office/powerpoint/2010/main" val="19417248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a:extLst>
              <a:ext uri="{FF2B5EF4-FFF2-40B4-BE49-F238E27FC236}">
                <a16:creationId xmlns:a16="http://schemas.microsoft.com/office/drawing/2014/main" id="{E0279120-9558-4923-8754-EC0BC6B766B6}"/>
              </a:ext>
            </a:extLst>
          </p:cNvPr>
          <p:cNvSpPr>
            <a:spLocks noGrp="1"/>
          </p:cNvSpPr>
          <p:nvPr>
            <p:ph idx="1"/>
          </p:nvPr>
        </p:nvSpPr>
        <p:spPr>
          <a:xfrm>
            <a:off x="1890409" y="1705970"/>
            <a:ext cx="8915400" cy="4397977"/>
          </a:xfrm>
        </p:spPr>
        <p:txBody>
          <a:bodyPr>
            <a:normAutofit/>
          </a:bodyPr>
          <a:lstStyle/>
          <a:p>
            <a:pPr algn="just"/>
            <a:r>
              <a:rPr lang="ro-RO" dirty="0"/>
              <a:t>La începutul sec.XX s-a ridicat problema unei metodologii specifice a științelor umane, mai ales de către Dilthey – adept al “filosofiei vieţii” şi hermeneuticii.</a:t>
            </a:r>
            <a:endParaRPr lang="en-US" dirty="0"/>
          </a:p>
          <a:p>
            <a:pPr algn="just"/>
            <a:r>
              <a:rPr lang="ro-RO" b="1" dirty="0"/>
              <a:t>Jaspers</a:t>
            </a:r>
            <a:r>
              <a:rPr lang="ro-RO" dirty="0"/>
              <a:t> a promovat tema lui </a:t>
            </a:r>
            <a:r>
              <a:rPr lang="ro-RO" i="1" dirty="0"/>
              <a:t>Dilthey</a:t>
            </a:r>
            <a:r>
              <a:rPr lang="ro-RO" dirty="0"/>
              <a:t> privitoare la rolul comprehensiunii “empatice” în constituirea știinţelor umane; el dezvoltând mai </a:t>
            </a:r>
            <a:r>
              <a:rPr lang="ro-RO" dirty="0" err="1"/>
              <a:t>ales“problematica</a:t>
            </a:r>
            <a:r>
              <a:rPr lang="ro-RO" dirty="0"/>
              <a:t> “</a:t>
            </a:r>
            <a:r>
              <a:rPr lang="ro-RO" dirty="0" err="1"/>
              <a:t>situaţiilor</a:t>
            </a:r>
            <a:r>
              <a:rPr lang="ro-RO" dirty="0"/>
              <a:t> limită“ si </a:t>
            </a:r>
            <a:r>
              <a:rPr lang="ro-RO" dirty="0" err="1"/>
              <a:t>personalităţilor</a:t>
            </a:r>
            <a:r>
              <a:rPr lang="ro-RO" dirty="0"/>
              <a:t> creatoare. Jaspers a considerat </a:t>
            </a:r>
            <a:r>
              <a:rPr lang="ro-RO" i="1" dirty="0"/>
              <a:t>persoana</a:t>
            </a:r>
            <a:r>
              <a:rPr lang="ro-RO" dirty="0"/>
              <a:t> ca un nivel de sinteză și integrare a existenţei subiectului uman, opiniind că….despre personalitatea cuiva se poate comenta doar după finalul existenţei sale, cât trăiește el rămânând continuu expus metamorfozelor, inclusiv „metanoiei„ spirituale.</a:t>
            </a:r>
            <a:endParaRPr lang="en-US" dirty="0"/>
          </a:p>
          <a:p>
            <a:pPr algn="just"/>
            <a:r>
              <a:rPr lang="ro-RO" dirty="0"/>
              <a:t>Jaspers considera persoana umană deschisă spre transcendenţă, atât în perspectiva relaţională a iubirii... cât și în cea existenţială, a convertirii religioase.</a:t>
            </a:r>
            <a:endParaRPr lang="en-US" dirty="0"/>
          </a:p>
          <a:p>
            <a:pPr marL="0" indent="0" algn="just">
              <a:lnSpc>
                <a:spcPct val="150000"/>
              </a:lnSpc>
              <a:spcAft>
                <a:spcPts val="800"/>
              </a:spcAft>
              <a:buNone/>
            </a:pPr>
            <a:endParaRPr lang="ro-RO"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ro-RO" dirty="0"/>
          </a:p>
        </p:txBody>
      </p:sp>
    </p:spTree>
    <p:extLst>
      <p:ext uri="{BB962C8B-B14F-4D97-AF65-F5344CB8AC3E}">
        <p14:creationId xmlns:p14="http://schemas.microsoft.com/office/powerpoint/2010/main" val="8566252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a:extLst>
              <a:ext uri="{FF2B5EF4-FFF2-40B4-BE49-F238E27FC236}">
                <a16:creationId xmlns:a16="http://schemas.microsoft.com/office/drawing/2014/main" id="{E0279120-9558-4923-8754-EC0BC6B766B6}"/>
              </a:ext>
            </a:extLst>
          </p:cNvPr>
          <p:cNvSpPr>
            <a:spLocks noGrp="1"/>
          </p:cNvSpPr>
          <p:nvPr>
            <p:ph idx="1"/>
          </p:nvPr>
        </p:nvSpPr>
        <p:spPr>
          <a:xfrm>
            <a:off x="2301114" y="1721469"/>
            <a:ext cx="8915400" cy="4444869"/>
          </a:xfrm>
        </p:spPr>
        <p:txBody>
          <a:bodyPr>
            <a:normAutofit/>
          </a:bodyPr>
          <a:lstStyle/>
          <a:p>
            <a:pPr algn="just"/>
            <a:r>
              <a:rPr lang="ro-RO" dirty="0"/>
              <a:t>Unul dintre principalii autori ce au impus conceptul de persoană în peisajul ideatic al Europei din sec XX a fost </a:t>
            </a:r>
            <a:r>
              <a:rPr lang="ro-RO" b="1" dirty="0"/>
              <a:t>Max Scheler</a:t>
            </a:r>
            <a:r>
              <a:rPr lang="ro-RO" dirty="0"/>
              <a:t>, prin lucrarea sa </a:t>
            </a:r>
            <a:r>
              <a:rPr lang="ro-RO" b="1" dirty="0"/>
              <a:t>Formalismul în etică și etica materială a valorilor</a:t>
            </a:r>
            <a:r>
              <a:rPr lang="ro-RO" dirty="0"/>
              <a:t> (1913) (dublată de lucrarea: </a:t>
            </a:r>
            <a:r>
              <a:rPr lang="ro-RO" b="1" dirty="0"/>
              <a:t>Natura și formele simpatiei</a:t>
            </a:r>
            <a:r>
              <a:rPr lang="ro-RO" i="1" dirty="0"/>
              <a:t>)</a:t>
            </a:r>
            <a:r>
              <a:rPr lang="ro-RO" dirty="0"/>
              <a:t>.</a:t>
            </a:r>
            <a:endParaRPr lang="en-US" dirty="0"/>
          </a:p>
          <a:p>
            <a:pPr algn="just"/>
            <a:r>
              <a:rPr lang="ro-RO" dirty="0"/>
              <a:t>Scheler preia din etica lui Kant (Critica rațiuinii practice) trimiterea la „</a:t>
            </a:r>
            <a:r>
              <a:rPr lang="ro-RO" u="sng" dirty="0"/>
              <a:t>imperativul categoric„ care raportează responsabil și prin respect, omul ca persoană individuală</a:t>
            </a:r>
            <a:r>
              <a:rPr lang="ro-RO" dirty="0"/>
              <a:t>,... </a:t>
            </a:r>
            <a:r>
              <a:rPr lang="ro-RO" u="sng" dirty="0"/>
              <a:t>la alteritatea altei persoane</a:t>
            </a:r>
            <a:r>
              <a:rPr lang="ro-RO" dirty="0"/>
              <a:t>. Dar el invocă – dintr-o perspectivă fenomenologică specială – și intervenţia unei </a:t>
            </a:r>
            <a:r>
              <a:rPr lang="ro-RO" u="sng" dirty="0"/>
              <a:t>inten</a:t>
            </a:r>
            <a:r>
              <a:rPr lang="ro-RO" dirty="0"/>
              <a:t>ţ</a:t>
            </a:r>
            <a:r>
              <a:rPr lang="ro-RO" u="sng" dirty="0"/>
              <a:t>ionalită</a:t>
            </a:r>
            <a:r>
              <a:rPr lang="ro-RO" dirty="0"/>
              <a:t>ţ</a:t>
            </a:r>
            <a:r>
              <a:rPr lang="ro-RO" u="sng" dirty="0"/>
              <a:t>ii afective a valorilor</a:t>
            </a:r>
            <a:r>
              <a:rPr lang="ro-RO" dirty="0"/>
              <a:t>, care operează printr-o specială intuiţie apriorică.</a:t>
            </a:r>
            <a:endParaRPr lang="en-US" dirty="0"/>
          </a:p>
          <a:p>
            <a:pPr algn="just"/>
            <a:r>
              <a:rPr lang="ro-RO" dirty="0"/>
              <a:t> </a:t>
            </a:r>
            <a:r>
              <a:rPr lang="ro-RO" dirty="0" err="1"/>
              <a:t>Scheler</a:t>
            </a:r>
            <a:r>
              <a:rPr lang="ro-RO" dirty="0"/>
              <a:t> pledează pentru o ierarhie spontană a trăirilor valorice umane (afective), care se eșalonează între: - nivelul plăcere/neplăcere…cel al valorilor vitale, a celor culturale, a celor spirituale (religioase).</a:t>
            </a:r>
            <a:endParaRPr lang="en-US" dirty="0"/>
          </a:p>
          <a:p>
            <a:pPr>
              <a:buNone/>
            </a:pPr>
            <a:endParaRPr lang="en-US" dirty="0"/>
          </a:p>
        </p:txBody>
      </p:sp>
    </p:spTree>
    <p:extLst>
      <p:ext uri="{BB962C8B-B14F-4D97-AF65-F5344CB8AC3E}">
        <p14:creationId xmlns:p14="http://schemas.microsoft.com/office/powerpoint/2010/main" val="34736506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a:extLst>
              <a:ext uri="{FF2B5EF4-FFF2-40B4-BE49-F238E27FC236}">
                <a16:creationId xmlns:a16="http://schemas.microsoft.com/office/drawing/2014/main" id="{E0279120-9558-4923-8754-EC0BC6B766B6}"/>
              </a:ext>
            </a:extLst>
          </p:cNvPr>
          <p:cNvSpPr>
            <a:spLocks noGrp="1"/>
          </p:cNvSpPr>
          <p:nvPr>
            <p:ph idx="1"/>
          </p:nvPr>
        </p:nvSpPr>
        <p:spPr>
          <a:xfrm>
            <a:off x="2238484" y="1420844"/>
            <a:ext cx="8915400" cy="4978893"/>
          </a:xfrm>
        </p:spPr>
        <p:txBody>
          <a:bodyPr>
            <a:normAutofit/>
          </a:bodyPr>
          <a:lstStyle/>
          <a:p>
            <a:pPr algn="just"/>
            <a:r>
              <a:rPr lang="ro-RO" dirty="0"/>
              <a:t>În concepția lui </a:t>
            </a:r>
            <a:r>
              <a:rPr lang="ro-RO" b="1" dirty="0"/>
              <a:t>Scheler,</a:t>
            </a:r>
            <a:r>
              <a:rPr lang="ro-RO" dirty="0"/>
              <a:t> instanța persoanei se distinge - în comentarea omului - nu doar de corporalitatea specifică a acestuia, ci și de ceea ce psihologia numește </a:t>
            </a:r>
            <a:r>
              <a:rPr lang="ro-RO" i="1" dirty="0"/>
              <a:t>sine, eu, conștiinţă, suflet, minte</a:t>
            </a:r>
            <a:r>
              <a:rPr lang="ro-RO" dirty="0"/>
              <a:t>. </a:t>
            </a:r>
            <a:r>
              <a:rPr lang="ro-RO" u="sng" dirty="0"/>
              <a:t>Persoana are un statut valoric transcendental, „spiritual„ definitoriu pentru lumea umană.</a:t>
            </a:r>
            <a:endParaRPr lang="en-US" dirty="0"/>
          </a:p>
          <a:p>
            <a:pPr algn="just"/>
            <a:r>
              <a:rPr lang="ro-RO" dirty="0"/>
              <a:t>Deasemenea, constituţia apriorică de persoană centrează subiectul, asigurându-i unitatea și coerența…și în același timp, specificul unicităţii sale, a „</a:t>
            </a:r>
            <a:r>
              <a:rPr lang="ro-RO" i="1" dirty="0" err="1"/>
              <a:t>individua</a:t>
            </a:r>
            <a:r>
              <a:rPr lang="ro-RO" dirty="0" err="1"/>
              <a:t>ţ</a:t>
            </a:r>
            <a:r>
              <a:rPr lang="ro-RO" i="1" dirty="0" err="1"/>
              <a:t>ie</a:t>
            </a:r>
            <a:r>
              <a:rPr lang="ro-RO" i="1" u="sng" dirty="0" err="1"/>
              <a:t>i</a:t>
            </a:r>
            <a:r>
              <a:rPr lang="ro-RO" u="sng" dirty="0"/>
              <a:t>„</a:t>
            </a:r>
            <a:r>
              <a:rPr lang="ro-RO" dirty="0"/>
              <a:t>…prin care fiecare om(persoană) e o realitate unică și irepetabilă.</a:t>
            </a:r>
            <a:endParaRPr lang="en-US" dirty="0"/>
          </a:p>
          <a:p>
            <a:pPr algn="just"/>
            <a:r>
              <a:rPr lang="ro-RO" dirty="0"/>
              <a:t>Instanţa valorică se articulează de persoană prin trăirile afective</a:t>
            </a:r>
            <a:r>
              <a:rPr lang="ro-RO" u="sng" dirty="0"/>
              <a:t>,</a:t>
            </a:r>
            <a:r>
              <a:rPr lang="ro-RO" dirty="0"/>
              <a:t> organizate ierarhic, în cadrul deschiderii sale spre lume și alţii, prin simpatie și sentimente; </a:t>
            </a:r>
            <a:r>
              <a:rPr lang="ro-RO" u="sng" dirty="0"/>
              <a:t>iar rangul cel mai înalt (complex) îl are dragostea și ura dintre persoane.</a:t>
            </a:r>
            <a:r>
              <a:rPr lang="ro-RO" dirty="0"/>
              <a:t> Iubirea persoanelor este o culme spirituală a trăirilor omenești.</a:t>
            </a:r>
            <a:endParaRPr lang="en-US" dirty="0"/>
          </a:p>
        </p:txBody>
      </p:sp>
    </p:spTree>
    <p:extLst>
      <p:ext uri="{BB962C8B-B14F-4D97-AF65-F5344CB8AC3E}">
        <p14:creationId xmlns:p14="http://schemas.microsoft.com/office/powerpoint/2010/main" val="9429819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ine 1"/>
          <p:cNvPicPr>
            <a:picLocks noChangeAspect="1"/>
          </p:cNvPicPr>
          <p:nvPr/>
        </p:nvPicPr>
        <p:blipFill>
          <a:blip r:embed="rId2">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3797840" y="329184"/>
            <a:ext cx="4596319" cy="6108192"/>
          </a:xfrm>
          <a:prstGeom prst="rect">
            <a:avLst/>
          </a:prstGeom>
        </p:spPr>
      </p:pic>
    </p:spTree>
    <p:extLst>
      <p:ext uri="{BB962C8B-B14F-4D97-AF65-F5344CB8AC3E}">
        <p14:creationId xmlns:p14="http://schemas.microsoft.com/office/powerpoint/2010/main" val="39633581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a:extLst>
              <a:ext uri="{FF2B5EF4-FFF2-40B4-BE49-F238E27FC236}">
                <a16:creationId xmlns:a16="http://schemas.microsoft.com/office/drawing/2014/main" id="{E0279120-9558-4923-8754-EC0BC6B766B6}"/>
              </a:ext>
            </a:extLst>
          </p:cNvPr>
          <p:cNvSpPr>
            <a:spLocks noGrp="1"/>
          </p:cNvSpPr>
          <p:nvPr>
            <p:ph idx="1"/>
          </p:nvPr>
        </p:nvSpPr>
        <p:spPr>
          <a:xfrm>
            <a:off x="2238484" y="1420844"/>
            <a:ext cx="8915400" cy="4978893"/>
          </a:xfrm>
        </p:spPr>
        <p:txBody>
          <a:bodyPr>
            <a:normAutofit/>
          </a:bodyPr>
          <a:lstStyle/>
          <a:p>
            <a:pPr algn="just"/>
            <a:r>
              <a:rPr lang="ro-RO" dirty="0"/>
              <a:t>Omul e conceput de Scheler ca o fiinţare colectivă, individualidatea (</a:t>
            </a:r>
            <a:r>
              <a:rPr lang="ro-RO" dirty="0" err="1"/>
              <a:t>individuaţ</a:t>
            </a:r>
            <a:r>
              <a:rPr lang="en-US" dirty="0" err="1"/>
              <a:t>i</a:t>
            </a:r>
            <a:r>
              <a:rPr lang="ro-RO" dirty="0"/>
              <a:t>a) desprinzându-se și rafinându-se din – și în tandem cu - variate forme de „existenţă împreună cu alţii„ (Miteininder - erleben). Existenţa social comunitară poate fi nivelatoare pentru instanţa persoanei; de aceea, relaţiile interpersonale se diferenţiază pozitiv doar în contextul menţinerii </a:t>
            </a:r>
            <a:r>
              <a:rPr lang="ro-RO" dirty="0" err="1"/>
              <a:t>individuaţiei</a:t>
            </a:r>
            <a:r>
              <a:rPr lang="ro-RO" dirty="0"/>
              <a:t>.</a:t>
            </a:r>
            <a:endParaRPr lang="en-US" dirty="0"/>
          </a:p>
          <a:p>
            <a:pPr algn="just"/>
            <a:r>
              <a:rPr lang="ro-RO" dirty="0"/>
              <a:t> Abordarea persoanei din perspectiva relaţionărilor interpersonale şi a celor social comunitare, este un punct de plecare pentru comentarea pe parcursului sec XX a polarizării dintre:</a:t>
            </a:r>
            <a:endParaRPr lang="en-US" dirty="0"/>
          </a:p>
          <a:p>
            <a:pPr algn="just"/>
            <a:r>
              <a:rPr lang="ro-RO" dirty="0"/>
              <a:t>- viaţa psihică intimă (a interpătrunderii și rezonării sufletești cu altul, a secretului si deciziilor personale)  și</a:t>
            </a:r>
            <a:endParaRPr lang="en-US" dirty="0"/>
          </a:p>
          <a:p>
            <a:pPr algn="just"/>
            <a:r>
              <a:rPr lang="ro-RO" dirty="0"/>
              <a:t> - cea a relaţionărilor publice, mai mult sau mai puţin oficiale, până la nivelul impersonal al raportării la ”alţii în general”.</a:t>
            </a:r>
            <a:endParaRPr lang="en-US" dirty="0"/>
          </a:p>
        </p:txBody>
      </p:sp>
    </p:spTree>
    <p:extLst>
      <p:ext uri="{BB962C8B-B14F-4D97-AF65-F5344CB8AC3E}">
        <p14:creationId xmlns:p14="http://schemas.microsoft.com/office/powerpoint/2010/main" val="41870456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a:extLst>
              <a:ext uri="{FF2B5EF4-FFF2-40B4-BE49-F238E27FC236}">
                <a16:creationId xmlns:a16="http://schemas.microsoft.com/office/drawing/2014/main" id="{E0279120-9558-4923-8754-EC0BC6B766B6}"/>
              </a:ext>
            </a:extLst>
          </p:cNvPr>
          <p:cNvSpPr>
            <a:spLocks noGrp="1"/>
          </p:cNvSpPr>
          <p:nvPr>
            <p:ph idx="1"/>
          </p:nvPr>
        </p:nvSpPr>
        <p:spPr>
          <a:xfrm>
            <a:off x="2238484" y="1420844"/>
            <a:ext cx="8915400" cy="4978893"/>
          </a:xfrm>
        </p:spPr>
        <p:txBody>
          <a:bodyPr>
            <a:normAutofit/>
          </a:bodyPr>
          <a:lstStyle/>
          <a:p>
            <a:pPr algn="just"/>
            <a:r>
              <a:rPr lang="ro-RO" dirty="0">
                <a:latin typeface="Times New Roman" panose="02020603050405020304" pitchFamily="18" charset="0"/>
                <a:cs typeface="Times New Roman" panose="02020603050405020304" pitchFamily="18" charset="0"/>
              </a:rPr>
              <a:t> </a:t>
            </a:r>
            <a:r>
              <a:rPr lang="ro-RO" dirty="0"/>
              <a:t>Sub orizontul polarizării dintre viaţa intimă și cea publică a persoanei, se plasează speciala </a:t>
            </a:r>
            <a:r>
              <a:rPr lang="ro-RO" i="1" dirty="0"/>
              <a:t>condiţie a </a:t>
            </a:r>
            <a:r>
              <a:rPr lang="ro-RO" i="1" u="sng" dirty="0"/>
              <a:t>relaționării EU – TU</a:t>
            </a:r>
            <a:r>
              <a:rPr lang="ro-RO" dirty="0"/>
              <a:t>. Problemă abordată de M </a:t>
            </a:r>
            <a:r>
              <a:rPr lang="ro-RO" dirty="0" err="1"/>
              <a:t>Scheler</a:t>
            </a:r>
            <a:r>
              <a:rPr lang="ro-RO" dirty="0"/>
              <a:t>, dar comentată amplu de </a:t>
            </a:r>
            <a:r>
              <a:rPr lang="ro-RO" b="1" dirty="0"/>
              <a:t>Martin Buber</a:t>
            </a:r>
            <a:r>
              <a:rPr lang="ro-RO" dirty="0"/>
              <a:t>.</a:t>
            </a:r>
            <a:endParaRPr lang="en-US" dirty="0"/>
          </a:p>
          <a:p>
            <a:pPr algn="just"/>
            <a:r>
              <a:rPr lang="ro-RO" dirty="0"/>
              <a:t>Modelul relaţiei dintre </a:t>
            </a:r>
            <a:r>
              <a:rPr lang="ro-RO" i="1" dirty="0"/>
              <a:t>eu</a:t>
            </a:r>
            <a:r>
              <a:rPr lang="ro-RO" dirty="0"/>
              <a:t> și </a:t>
            </a:r>
            <a:r>
              <a:rPr lang="ro-RO" i="1" dirty="0"/>
              <a:t>tu</a:t>
            </a:r>
            <a:r>
              <a:rPr lang="ro-RO" dirty="0"/>
              <a:t> este unul firesc, întâlnindu-se în facticitatea prieteniilor, convieţuirilor si dragostei dintre oameni. E vorba de o relaţie de durată, pe parcursul căreia cei doi se interpătrund în mare măsură, cunoscându-și intimitatea, ajungând să aibă interese, preocupări și evaluări asemănătoare. </a:t>
            </a:r>
            <a:r>
              <a:rPr lang="ro-RO" u="sng" dirty="0"/>
              <a:t>Spa</a:t>
            </a:r>
            <a:r>
              <a:rPr lang="ro-RO" dirty="0"/>
              <a:t>ţ</a:t>
            </a:r>
            <a:r>
              <a:rPr lang="ro-RO" u="sng" dirty="0"/>
              <a:t>iul rela</a:t>
            </a:r>
            <a:r>
              <a:rPr lang="ro-RO" dirty="0"/>
              <a:t>ţ</a:t>
            </a:r>
            <a:r>
              <a:rPr lang="ro-RO" u="sng" dirty="0"/>
              <a:t>ionării este unul special „între cei doi</a:t>
            </a:r>
            <a:r>
              <a:rPr lang="ro-RO" dirty="0"/>
              <a:t>„.. dar cu reticenţă faţă de imixtiuni străine. E vorba și de o reală asimilare parţială a alterităţii în structura propriei persoane,fapt ce determină suferinţa doliului - ca amputare existenţială.</a:t>
            </a:r>
            <a:endParaRPr lang="en-US" dirty="0"/>
          </a:p>
          <a:p>
            <a:pPr algn="just"/>
            <a:r>
              <a:rPr lang="ro-RO" dirty="0"/>
              <a:t>M Buber a lărgit această problematică EU-TU în direcţia relaţiei persoanei cu divinitatea…și chiar  în raportul  cu animalele apropiate..sau cu alte fiinţări neînsufleţite.</a:t>
            </a:r>
            <a:endParaRPr lang="en-US" dirty="0"/>
          </a:p>
        </p:txBody>
      </p:sp>
    </p:spTree>
    <p:extLst>
      <p:ext uri="{BB962C8B-B14F-4D97-AF65-F5344CB8AC3E}">
        <p14:creationId xmlns:p14="http://schemas.microsoft.com/office/powerpoint/2010/main" val="31131223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a:extLst>
              <a:ext uri="{FF2B5EF4-FFF2-40B4-BE49-F238E27FC236}">
                <a16:creationId xmlns:a16="http://schemas.microsoft.com/office/drawing/2014/main" id="{E0279120-9558-4923-8754-EC0BC6B766B6}"/>
              </a:ext>
            </a:extLst>
          </p:cNvPr>
          <p:cNvSpPr>
            <a:spLocks noGrp="1"/>
          </p:cNvSpPr>
          <p:nvPr>
            <p:ph idx="1"/>
          </p:nvPr>
        </p:nvSpPr>
        <p:spPr>
          <a:xfrm>
            <a:off x="2238484" y="1623848"/>
            <a:ext cx="8915400" cy="4775889"/>
          </a:xfrm>
        </p:spPr>
        <p:txBody>
          <a:bodyPr>
            <a:normAutofit/>
          </a:bodyPr>
          <a:lstStyle/>
          <a:p>
            <a:pPr algn="just"/>
            <a:r>
              <a:rPr lang="ro-RO" b="1" dirty="0">
                <a:latin typeface="Times New Roman" panose="02020603050405020304" pitchFamily="18" charset="0"/>
                <a:cs typeface="Times New Roman" panose="02020603050405020304" pitchFamily="18" charset="0"/>
              </a:rPr>
              <a:t>      </a:t>
            </a:r>
            <a:r>
              <a:rPr lang="ro-RO" u="sng" dirty="0"/>
              <a:t>Pe parcursul sec XX</a:t>
            </a:r>
            <a:r>
              <a:rPr lang="ro-RO" dirty="0"/>
              <a:t>, înainte si după constituirea unei  psihologi specifice, </a:t>
            </a:r>
            <a:r>
              <a:rPr lang="ro-RO" u="sng" dirty="0"/>
              <a:t>problematica persoanei a persistat în agora cultural spirituală occidentală, </a:t>
            </a:r>
            <a:r>
              <a:rPr lang="ro-RO" dirty="0"/>
              <a:t>orientând atitudini socio politice, așa cum a fost și </a:t>
            </a:r>
            <a:r>
              <a:rPr lang="ro-RO" b="1" dirty="0"/>
              <a:t>Declarația universală a drepturilor omului</a:t>
            </a:r>
            <a:r>
              <a:rPr lang="ro-RO" dirty="0"/>
              <a:t>; în care referinţa la respectarea demnităţii persoanei revine la tot pasul.</a:t>
            </a:r>
            <a:endParaRPr lang="en-US" dirty="0"/>
          </a:p>
          <a:p>
            <a:pPr algn="just"/>
            <a:r>
              <a:rPr lang="ro-RO" dirty="0"/>
              <a:t>Deasemena, au fost active mișcările doctrinare personaliste așa cum a fost cea franceză din jurul revistei Esprit şi a lui </a:t>
            </a:r>
            <a:r>
              <a:rPr lang="ro-RO" b="1" dirty="0" err="1"/>
              <a:t>Mounier</a:t>
            </a:r>
            <a:r>
              <a:rPr lang="ro-RO" b="1" dirty="0"/>
              <a:t>,</a:t>
            </a:r>
            <a:r>
              <a:rPr lang="ro-RO" dirty="0"/>
              <a:t> care come</a:t>
            </a:r>
            <a:r>
              <a:rPr lang="en-US" dirty="0"/>
              <a:t>n</a:t>
            </a:r>
            <a:r>
              <a:rPr lang="ro-RO" dirty="0"/>
              <a:t>ta personalismul din </a:t>
            </a:r>
            <a:r>
              <a:rPr lang="ro-RO" dirty="0" err="1"/>
              <a:t>prespectiva</a:t>
            </a:r>
            <a:r>
              <a:rPr lang="ro-RO" dirty="0"/>
              <a:t> unei atitudini civice a intelectualului </a:t>
            </a:r>
            <a:r>
              <a:rPr lang="ro-RO" dirty="0" err="1"/>
              <a:t>demcrat,care</a:t>
            </a:r>
            <a:r>
              <a:rPr lang="ro-RO" dirty="0"/>
              <a:t> cultivă </a:t>
            </a:r>
            <a:r>
              <a:rPr lang="ro-RO" dirty="0" err="1"/>
              <a:t>vlorile</a:t>
            </a:r>
            <a:r>
              <a:rPr lang="ro-RO" dirty="0"/>
              <a:t> și spiritualitatea și trăiește </a:t>
            </a:r>
            <a:r>
              <a:rPr lang="ro-RO" dirty="0" err="1"/>
              <a:t>responsabbl</a:t>
            </a:r>
            <a:r>
              <a:rPr lang="ro-RO" dirty="0"/>
              <a:t>....</a:t>
            </a:r>
            <a:r>
              <a:rPr lang="ro-RO" dirty="0" err="1"/>
              <a:t>adicp</a:t>
            </a:r>
            <a:r>
              <a:rPr lang="ro-RO" dirty="0"/>
              <a:t> „</a:t>
            </a:r>
            <a:r>
              <a:rPr lang="ro-RO" dirty="0" err="1"/>
              <a:t>shmîându</a:t>
            </a:r>
            <a:r>
              <a:rPr lang="ro-RO" dirty="0"/>
              <a:t>-și„ prin decizie liberă, nu doar actele </a:t>
            </a:r>
            <a:r>
              <a:rPr lang="ro-RO" dirty="0" err="1"/>
              <a:t>circumstanșiale</a:t>
            </a:r>
            <a:r>
              <a:rPr lang="ro-RO" dirty="0"/>
              <a:t>, ci și destinul personal</a:t>
            </a:r>
          </a:p>
          <a:p>
            <a:pPr algn="just"/>
            <a:r>
              <a:rPr lang="ro-RO" dirty="0"/>
              <a:t>„O similară atitudine față de necesitatea unei participări conștiente și angajate a persoanei la propriul destin, a cultivat și existențialismul francez. O fundare teoretică aparte întâlnim însă într-o lucrare a lui </a:t>
            </a:r>
            <a:r>
              <a:rPr lang="ro-RO" b="1" dirty="0"/>
              <a:t>Heidegger</a:t>
            </a:r>
            <a:r>
              <a:rPr lang="ro-RO" dirty="0"/>
              <a:t>,</a:t>
            </a:r>
            <a:endParaRPr lang="en-US" dirty="0"/>
          </a:p>
          <a:p>
            <a:pPr algn="just">
              <a:buNone/>
            </a:pPr>
            <a:endParaRPr lang="en-US" dirty="0"/>
          </a:p>
        </p:txBody>
      </p:sp>
    </p:spTree>
    <p:extLst>
      <p:ext uri="{BB962C8B-B14F-4D97-AF65-F5344CB8AC3E}">
        <p14:creationId xmlns:p14="http://schemas.microsoft.com/office/powerpoint/2010/main" val="11992544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a:extLst>
              <a:ext uri="{FF2B5EF4-FFF2-40B4-BE49-F238E27FC236}">
                <a16:creationId xmlns:a16="http://schemas.microsoft.com/office/drawing/2014/main" id="{E0279120-9558-4923-8754-EC0BC6B766B6}"/>
              </a:ext>
            </a:extLst>
          </p:cNvPr>
          <p:cNvSpPr>
            <a:spLocks noGrp="1"/>
          </p:cNvSpPr>
          <p:nvPr>
            <p:ph idx="1"/>
          </p:nvPr>
        </p:nvSpPr>
        <p:spPr>
          <a:xfrm>
            <a:off x="1851027" y="1611216"/>
            <a:ext cx="8915400" cy="4346819"/>
          </a:xfrm>
        </p:spPr>
        <p:txBody>
          <a:bodyPr>
            <a:normAutofit/>
          </a:bodyPr>
          <a:lstStyle/>
          <a:p>
            <a:pPr algn="just"/>
            <a:r>
              <a:rPr lang="ro-RO" dirty="0"/>
              <a:t>Dincolo d</a:t>
            </a:r>
            <a:r>
              <a:rPr lang="en-US" dirty="0"/>
              <a:t>e</a:t>
            </a:r>
            <a:r>
              <a:rPr lang="ro-RO" dirty="0"/>
              <a:t> personalism, deschiderea în direcţia unei psihologii antropologice (utile AE) datorează mult și seminalei lucrării lui M. </a:t>
            </a:r>
            <a:r>
              <a:rPr lang="ro-RO" b="1" dirty="0"/>
              <a:t>Heidegger,</a:t>
            </a:r>
            <a:r>
              <a:rPr lang="ro-RO" dirty="0"/>
              <a:t> </a:t>
            </a:r>
            <a:r>
              <a:rPr lang="ro-RO" b="1" dirty="0"/>
              <a:t>Fiinţă şi timp</a:t>
            </a:r>
            <a:r>
              <a:rPr lang="ro-RO" dirty="0"/>
              <a:t> (1927); deși, autorul a protestat vehement întreaga sa viaţă împotriva unei interpretări alta decât cea strict filosofică a acestei cărţi (</a:t>
            </a:r>
            <a:r>
              <a:rPr lang="ro-RO" u="sng" dirty="0"/>
              <a:t>Heidegger considera elaborareasa ca o tentativă speculativă de a degaja infrastructura </a:t>
            </a:r>
            <a:r>
              <a:rPr lang="ro-RO" u="sng" dirty="0" err="1"/>
              <a:t>Dasein</a:t>
            </a:r>
            <a:r>
              <a:rPr lang="ro-RO" u="sng" dirty="0"/>
              <a:t>-ului</a:t>
            </a:r>
            <a:r>
              <a:rPr lang="ro-RO" dirty="0"/>
              <a:t>, </a:t>
            </a:r>
            <a:r>
              <a:rPr lang="ro-RO" u="sng" dirty="0"/>
              <a:t>în calitatea sa de </a:t>
            </a:r>
            <a:r>
              <a:rPr lang="ro-RO" i="1" u="sng" dirty="0" err="1"/>
              <a:t>fiinţă</a:t>
            </a:r>
            <a:r>
              <a:rPr lang="ro-RO" i="1" u="sng" dirty="0"/>
              <a:t> care-</a:t>
            </a:r>
            <a:r>
              <a:rPr lang="ro-RO" i="1" u="sng" dirty="0" err="1"/>
              <a:t>şi</a:t>
            </a:r>
            <a:r>
              <a:rPr lang="ro-RO" i="1" u="sng" dirty="0"/>
              <a:t> pune problema “sensului </a:t>
            </a:r>
            <a:r>
              <a:rPr lang="ro-RO" i="1" u="sng" dirty="0" err="1"/>
              <a:t>fiinţei</a:t>
            </a:r>
            <a:r>
              <a:rPr lang="ro-RO" i="1" u="sng" dirty="0"/>
              <a:t>”;</a:t>
            </a:r>
            <a:r>
              <a:rPr lang="ro-RO" u="sng" dirty="0"/>
              <a:t>. profitând de situa</a:t>
            </a:r>
            <a:r>
              <a:rPr lang="ro-RO" dirty="0"/>
              <a:t>ţ</a:t>
            </a:r>
            <a:r>
              <a:rPr lang="ro-RO" u="sng" dirty="0"/>
              <a:t>ia că, prin însăşi existenţa sa...se </a:t>
            </a:r>
            <a:r>
              <a:rPr lang="ro-RO" u="sng" dirty="0" err="1"/>
              <a:t>desfăşoară</a:t>
            </a:r>
            <a:r>
              <a:rPr lang="ro-RO" u="sng" dirty="0"/>
              <a:t> spontan o problematizare a fiinţei).</a:t>
            </a:r>
            <a:endParaRPr lang="en-US" u="sng" dirty="0"/>
          </a:p>
          <a:p>
            <a:pPr algn="just"/>
            <a:r>
              <a:rPr lang="ro-RO" dirty="0"/>
              <a:t>De fapt structura </a:t>
            </a:r>
            <a:r>
              <a:rPr lang="ro-RO" b="1" dirty="0"/>
              <a:t>Dasein</a:t>
            </a:r>
            <a:r>
              <a:rPr lang="ro-RO" dirty="0"/>
              <a:t>-ului pe care o etalează analiza lui Heidegger include într-o unică viziune, - atât ceea ce ar putea fi considerat ca  structură esenţială a unei persoanei conştiente dialogale., cât şi - polul individual actual al unei comunităţi culturale, ce dezbate spiritual şi cognitiv.</a:t>
            </a:r>
            <a:endParaRPr lang="en-US" dirty="0"/>
          </a:p>
          <a:p>
            <a:pPr algn="just">
              <a:buNone/>
            </a:pPr>
            <a:endParaRPr lang="en-US" dirty="0"/>
          </a:p>
        </p:txBody>
      </p:sp>
    </p:spTree>
    <p:extLst>
      <p:ext uri="{BB962C8B-B14F-4D97-AF65-F5344CB8AC3E}">
        <p14:creationId xmlns:p14="http://schemas.microsoft.com/office/powerpoint/2010/main" val="11992544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a:extLst>
              <a:ext uri="{FF2B5EF4-FFF2-40B4-BE49-F238E27FC236}">
                <a16:creationId xmlns:a16="http://schemas.microsoft.com/office/drawing/2014/main" id="{E0279120-9558-4923-8754-EC0BC6B766B6}"/>
              </a:ext>
            </a:extLst>
          </p:cNvPr>
          <p:cNvSpPr>
            <a:spLocks noGrp="1"/>
          </p:cNvSpPr>
          <p:nvPr>
            <p:ph idx="1"/>
          </p:nvPr>
        </p:nvSpPr>
        <p:spPr>
          <a:xfrm>
            <a:off x="1843277" y="1556972"/>
            <a:ext cx="8915400" cy="4346819"/>
          </a:xfrm>
        </p:spPr>
        <p:txBody>
          <a:bodyPr>
            <a:normAutofit/>
          </a:bodyPr>
          <a:lstStyle/>
          <a:p>
            <a:pPr algn="just"/>
            <a:r>
              <a:rPr lang="ro-RO" dirty="0"/>
              <a:t>Pe urmele moştenirii lui Kant, Heidegger se străduie să dezvăluie </a:t>
            </a:r>
            <a:r>
              <a:rPr lang="ro-RO" u="sng" dirty="0"/>
              <a:t>infrastructura “condiţiilor de posibilitate apriorice ale Dasein-ului” (uman), ce se exprimă prin “existenţiali transcendentali”.</a:t>
            </a:r>
            <a:endParaRPr lang="en-US" u="sng" dirty="0"/>
          </a:p>
          <a:p>
            <a:pPr algn="just"/>
            <a:r>
              <a:rPr lang="ro-RO" dirty="0"/>
              <a:t>Principalele coordonate ale edificiului Dasein-ului ar fi: - deschiderea luminatoare a Dasein-ului în direcţia “faptului-de-a-fi-în-lume”..spre care-l proiectează propria ec-sistenţă…odată cu aruncarea sa în facticitatea unei</a:t>
            </a:r>
            <a:r>
              <a:rPr lang="en-US" dirty="0"/>
              <a:t> </a:t>
            </a:r>
            <a:r>
              <a:rPr lang="ro-RO" dirty="0"/>
              <a:t>cotidianităţi neautentice de preocupări (</a:t>
            </a:r>
            <a:r>
              <a:rPr lang="ro-RO" i="1" dirty="0"/>
              <a:t>Besorge</a:t>
            </a:r>
            <a:r>
              <a:rPr lang="ro-RO" dirty="0"/>
              <a:t>)….dar, cu posibilitatea unui </a:t>
            </a:r>
            <a:r>
              <a:rPr lang="ro-RO" i="1" dirty="0"/>
              <a:t>epoché </a:t>
            </a:r>
            <a:r>
              <a:rPr lang="ro-RO" dirty="0"/>
              <a:t>realizat de criza angoasei….ce induce o trăire „autentică„ (clipa).. ce-i dezvăluie finitudinea (existenţa-întru-moarte) sub forma grijii..relevându-i fundalul temporalităţii.</a:t>
            </a:r>
            <a:endParaRPr lang="en-US" dirty="0"/>
          </a:p>
          <a:p>
            <a:pPr algn="just"/>
            <a:r>
              <a:rPr lang="ro-RO" dirty="0"/>
              <a:t>Alţi existenţiali ar fi: - raportarea la situaţii, operarea cu fiinţări intramundane…existenţa împreună cu alţii.</a:t>
            </a:r>
            <a:endParaRPr lang="en-US" dirty="0"/>
          </a:p>
        </p:txBody>
      </p:sp>
    </p:spTree>
    <p:extLst>
      <p:ext uri="{BB962C8B-B14F-4D97-AF65-F5344CB8AC3E}">
        <p14:creationId xmlns:p14="http://schemas.microsoft.com/office/powerpoint/2010/main" val="11992544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a:extLst>
              <a:ext uri="{FF2B5EF4-FFF2-40B4-BE49-F238E27FC236}">
                <a16:creationId xmlns:a16="http://schemas.microsoft.com/office/drawing/2014/main" id="{E0279120-9558-4923-8754-EC0BC6B766B6}"/>
              </a:ext>
            </a:extLst>
          </p:cNvPr>
          <p:cNvSpPr>
            <a:spLocks noGrp="1"/>
          </p:cNvSpPr>
          <p:nvPr>
            <p:ph idx="1"/>
          </p:nvPr>
        </p:nvSpPr>
        <p:spPr>
          <a:xfrm>
            <a:off x="2238484" y="1420844"/>
            <a:ext cx="8915400" cy="4978893"/>
          </a:xfrm>
        </p:spPr>
        <p:txBody>
          <a:bodyPr>
            <a:normAutofit/>
          </a:bodyPr>
          <a:lstStyle/>
          <a:p>
            <a:pPr marL="0" indent="0" algn="just">
              <a:lnSpc>
                <a:spcPct val="150000"/>
              </a:lnSpc>
              <a:buNone/>
            </a:pPr>
            <a:r>
              <a:rPr lang="ro-RO" b="1" dirty="0">
                <a:latin typeface="Times New Roman" panose="02020603050405020304" pitchFamily="18" charset="0"/>
                <a:cs typeface="Times New Roman" panose="02020603050405020304" pitchFamily="18" charset="0"/>
              </a:rPr>
              <a:t>.</a:t>
            </a:r>
            <a:endParaRPr lang="ro-RO" dirty="0">
              <a:latin typeface="Times New Roman" panose="02020603050405020304" pitchFamily="18" charset="0"/>
              <a:cs typeface="Times New Roman" panose="02020603050405020304" pitchFamily="18" charset="0"/>
            </a:endParaRPr>
          </a:p>
        </p:txBody>
      </p:sp>
      <p:pic>
        <p:nvPicPr>
          <p:cNvPr id="2" name="Imagine 1"/>
          <p:cNvPicPr>
            <a:picLocks noChangeAspect="1"/>
          </p:cNvPicPr>
          <p:nvPr/>
        </p:nvPicPr>
        <p:blipFill>
          <a:blip r:embed="rId2">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2285999" y="743919"/>
            <a:ext cx="7826644" cy="5649132"/>
          </a:xfrm>
          <a:prstGeom prst="rect">
            <a:avLst/>
          </a:prstGeom>
        </p:spPr>
      </p:pic>
    </p:spTree>
    <p:extLst>
      <p:ext uri="{BB962C8B-B14F-4D97-AF65-F5344CB8AC3E}">
        <p14:creationId xmlns:p14="http://schemas.microsoft.com/office/powerpoint/2010/main" val="23091372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a:extLst>
              <a:ext uri="{FF2B5EF4-FFF2-40B4-BE49-F238E27FC236}">
                <a16:creationId xmlns:a16="http://schemas.microsoft.com/office/drawing/2014/main" id="{3E674B37-3FE8-4597-8582-D259EBB75FB9}"/>
              </a:ext>
            </a:extLst>
          </p:cNvPr>
          <p:cNvSpPr>
            <a:spLocks noGrp="1"/>
          </p:cNvSpPr>
          <p:nvPr>
            <p:ph idx="1"/>
          </p:nvPr>
        </p:nvSpPr>
        <p:spPr>
          <a:xfrm>
            <a:off x="2467136" y="876821"/>
            <a:ext cx="8489577" cy="4570527"/>
          </a:xfrm>
        </p:spPr>
        <p:txBody>
          <a:bodyPr>
            <a:normAutofit/>
          </a:bodyPr>
          <a:lstStyle/>
          <a:p>
            <a:pPr algn="just"/>
            <a:endParaRPr lang="ro-RO"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gn="just">
              <a:buNone/>
            </a:pPr>
            <a:endParaRPr lang="ro-RO"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ro-RO" dirty="0"/>
              <a:t>Psihoterapia analitic existenţială a persoanei (AE) s-a dezvoltat  - pe urmele logoterapiei lui </a:t>
            </a:r>
            <a:r>
              <a:rPr lang="ro-RO" i="1" dirty="0"/>
              <a:t>Frankl</a:t>
            </a:r>
            <a:r>
              <a:rPr lang="ro-RO" dirty="0"/>
              <a:t> (LT) - spre sfârşitul sec.XX (de către </a:t>
            </a:r>
            <a:r>
              <a:rPr lang="ro-RO" i="1" dirty="0"/>
              <a:t>Längle</a:t>
            </a:r>
            <a:r>
              <a:rPr lang="ro-RO" dirty="0"/>
              <a:t>), </a:t>
            </a:r>
            <a:r>
              <a:rPr lang="ro-RO" b="1" dirty="0"/>
              <a:t>bazată pe conceptele de existență și persoană </a:t>
            </a:r>
            <a:r>
              <a:rPr lang="ro-RO" dirty="0"/>
              <a:t>(biografică și valoric spirituală), cultivând patru motivații de bază ale acesteia.</a:t>
            </a:r>
            <a:endParaRPr lang="en-US" dirty="0"/>
          </a:p>
          <a:p>
            <a:pPr algn="just"/>
            <a:r>
              <a:rPr lang="ro-RO" dirty="0"/>
              <a:t>Ea e ilustrativă pentru faptul că </a:t>
            </a:r>
            <a:r>
              <a:rPr lang="ro-RO" u="sng" dirty="0"/>
              <a:t>psihopatologia (şi psihoterapia</a:t>
            </a:r>
            <a:r>
              <a:rPr lang="ro-RO" dirty="0"/>
              <a:t>) sunt în mare măsură </a:t>
            </a:r>
            <a:r>
              <a:rPr lang="ro-RO" u="sng" dirty="0"/>
              <a:t>provocatoare pentru descifrarea coordonatelor specifice ale psihismului uman, la circumscrierea cărora participă.</a:t>
            </a:r>
            <a:endParaRPr lang="en-US" dirty="0"/>
          </a:p>
          <a:p>
            <a:pPr algn="just"/>
            <a:r>
              <a:rPr lang="ro-RO" dirty="0"/>
              <a:t>Vom încerca o scurtă privire asupra istoriei cadrului conceptual în care s-au dezvoltat AE, insistând asupra noţiunilor de </a:t>
            </a:r>
            <a:r>
              <a:rPr lang="ro-RO" b="1" dirty="0"/>
              <a:t>persoană</a:t>
            </a:r>
            <a:r>
              <a:rPr lang="ro-RO" dirty="0"/>
              <a:t> și </a:t>
            </a:r>
            <a:r>
              <a:rPr lang="ro-RO" b="1" dirty="0"/>
              <a:t>existență</a:t>
            </a:r>
            <a:r>
              <a:rPr lang="ro-RO" dirty="0"/>
              <a:t>, care nu au avut preeminență până în sec XX.</a:t>
            </a:r>
            <a:endParaRPr lang="en-US" dirty="0"/>
          </a:p>
        </p:txBody>
      </p:sp>
    </p:spTree>
    <p:extLst>
      <p:ext uri="{BB962C8B-B14F-4D97-AF65-F5344CB8AC3E}">
        <p14:creationId xmlns:p14="http://schemas.microsoft.com/office/powerpoint/2010/main" val="27649144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a:extLst>
              <a:ext uri="{FF2B5EF4-FFF2-40B4-BE49-F238E27FC236}">
                <a16:creationId xmlns:a16="http://schemas.microsoft.com/office/drawing/2014/main" id="{E0279120-9558-4923-8754-EC0BC6B766B6}"/>
              </a:ext>
            </a:extLst>
          </p:cNvPr>
          <p:cNvSpPr>
            <a:spLocks noGrp="1"/>
          </p:cNvSpPr>
          <p:nvPr>
            <p:ph idx="1"/>
          </p:nvPr>
        </p:nvSpPr>
        <p:spPr>
          <a:xfrm>
            <a:off x="1944016" y="1087630"/>
            <a:ext cx="8915400" cy="4978893"/>
          </a:xfrm>
        </p:spPr>
        <p:txBody>
          <a:bodyPr>
            <a:normAutofit/>
          </a:bodyPr>
          <a:lstStyle/>
          <a:p>
            <a:pPr marL="0" indent="0" algn="just">
              <a:lnSpc>
                <a:spcPct val="150000"/>
              </a:lnSpc>
              <a:buNone/>
            </a:pPr>
            <a:endParaRPr lang="en-US" dirty="0">
              <a:latin typeface="Times New Roman" panose="02020603050405020304" pitchFamily="18" charset="0"/>
              <a:cs typeface="Times New Roman" panose="02020603050405020304" pitchFamily="18" charset="0"/>
            </a:endParaRPr>
          </a:p>
          <a:p>
            <a:pPr algn="just"/>
            <a:r>
              <a:rPr lang="ro-RO" dirty="0"/>
              <a:t>Deşi viziunea </a:t>
            </a:r>
            <a:r>
              <a:rPr lang="ro-RO" i="1" dirty="0" err="1"/>
              <a:t>Dasein</a:t>
            </a:r>
            <a:r>
              <a:rPr lang="ro-RO" dirty="0" err="1"/>
              <a:t>-uluidin</a:t>
            </a:r>
            <a:r>
              <a:rPr lang="ro-RO" dirty="0"/>
              <a:t> </a:t>
            </a:r>
            <a:r>
              <a:rPr lang="ro-RO" dirty="0" err="1"/>
              <a:t>Ființ</a:t>
            </a:r>
            <a:r>
              <a:rPr lang="ro-RO" dirty="0"/>
              <a:t> și timp a orientat întreaga gândire filosofică a lui Heidegger, aceasta s-a orientat ulterior </a:t>
            </a:r>
            <a:r>
              <a:rPr lang="ro-RO" dirty="0" err="1"/>
              <a:t>şi</a:t>
            </a:r>
            <a:r>
              <a:rPr lang="ro-RO" dirty="0"/>
              <a:t> spre noi orizonturi…autorul ajungând să vorbească despre “</a:t>
            </a:r>
            <a:r>
              <a:rPr lang="ro-RO" i="1" dirty="0"/>
              <a:t>Dasein-ul unui popor istoric</a:t>
            </a:r>
            <a:r>
              <a:rPr lang="ro-RO" dirty="0"/>
              <a:t>”…apoi... de </a:t>
            </a:r>
            <a:r>
              <a:rPr lang="ro-RO" u="sng" dirty="0"/>
              <a:t>fundarea (lumii umane) prin limbă....</a:t>
            </a:r>
            <a:r>
              <a:rPr lang="ro-RO" dirty="0"/>
              <a:t> limbă care devine „gazda fiinţei„ (iar omul “păstorul” ei).</a:t>
            </a:r>
            <a:endParaRPr lang="en-US" dirty="0"/>
          </a:p>
          <a:p>
            <a:pPr algn="just"/>
            <a:r>
              <a:rPr lang="ro-RO" dirty="0"/>
              <a:t>Mai târziu, Heidegger va comenta în poziţia Dasein-ului o </a:t>
            </a:r>
            <a:r>
              <a:rPr lang="ro-RO" i="1" dirty="0"/>
              <a:t>tetradă</a:t>
            </a:r>
            <a:r>
              <a:rPr lang="ro-RO" dirty="0"/>
              <a:t> simbolică (pământ/cer/muritori/zei) …dar cu păstrarea coordonatelor de bază ale Dasein-ului (deschiderea…a-fi-în-lume…_ec-sistenţa..).</a:t>
            </a:r>
            <a:endParaRPr lang="en-US" dirty="0"/>
          </a:p>
          <a:p>
            <a:pPr algn="just"/>
            <a:r>
              <a:rPr lang="ro-RO" dirty="0"/>
              <a:t>Coordonatele analiticii Dasein-ului rămân şi în prezent un set de idei germinative pentru abordarea existenţei umane pornind de la polul său nemijlocit, dat, existent acum și aici, ca o realitatea </a:t>
            </a:r>
            <a:r>
              <a:rPr lang="ro-RO" dirty="0" err="1"/>
              <a:t>individuată</a:t>
            </a:r>
            <a:r>
              <a:rPr lang="ro-RO" dirty="0"/>
              <a:t>: desigur, neignorând că această existenţă se desfășoară în lumea unei </a:t>
            </a:r>
            <a:r>
              <a:rPr lang="ro-RO" dirty="0" err="1"/>
              <a:t>socio</a:t>
            </a:r>
            <a:r>
              <a:rPr lang="ro-RO" dirty="0"/>
              <a:t> culturi istorice date, bazată pe logos, norme, valori si practici instituţionalizate.</a:t>
            </a:r>
            <a:endParaRPr lang="en-US" dirty="0"/>
          </a:p>
        </p:txBody>
      </p:sp>
    </p:spTree>
    <p:extLst>
      <p:ext uri="{BB962C8B-B14F-4D97-AF65-F5344CB8AC3E}">
        <p14:creationId xmlns:p14="http://schemas.microsoft.com/office/powerpoint/2010/main" val="27556526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a:extLst>
              <a:ext uri="{FF2B5EF4-FFF2-40B4-BE49-F238E27FC236}">
                <a16:creationId xmlns:a16="http://schemas.microsoft.com/office/drawing/2014/main" id="{E0279120-9558-4923-8754-EC0BC6B766B6}"/>
              </a:ext>
            </a:extLst>
          </p:cNvPr>
          <p:cNvSpPr>
            <a:spLocks noGrp="1"/>
          </p:cNvSpPr>
          <p:nvPr>
            <p:ph idx="1"/>
          </p:nvPr>
        </p:nvSpPr>
        <p:spPr>
          <a:xfrm>
            <a:off x="1750288" y="1188369"/>
            <a:ext cx="8915400" cy="4978893"/>
          </a:xfrm>
        </p:spPr>
        <p:txBody>
          <a:bodyPr>
            <a:normAutofit/>
          </a:bodyPr>
          <a:lstStyle/>
          <a:p>
            <a:pPr marL="0" indent="0" algn="just">
              <a:lnSpc>
                <a:spcPct val="150000"/>
              </a:lnSpc>
              <a:buNone/>
            </a:pPr>
            <a:endParaRPr lang="en-US" dirty="0">
              <a:latin typeface="Times New Roman" panose="02020603050405020304" pitchFamily="18" charset="0"/>
              <a:cs typeface="Times New Roman" panose="02020603050405020304" pitchFamily="18" charset="0"/>
            </a:endParaRPr>
          </a:p>
          <a:p>
            <a:pPr algn="just"/>
            <a:r>
              <a:rPr lang="ro-RO" dirty="0"/>
              <a:t>Dacă se pune între paranteze faptul că analitica Heideggeriană a Dasein-ului e elaborată cu intenţia explicită a unor prolegomene filosofico ontologice, multe din aspectele ei pot oferi importante </a:t>
            </a:r>
            <a:r>
              <a:rPr lang="ro-RO" u="sng" dirty="0"/>
              <a:t>sugestii pentru o psihologie antropologică.(fapt pe care AE l-a utilizat).</a:t>
            </a:r>
            <a:endParaRPr lang="en-US" u="sng" dirty="0"/>
          </a:p>
          <a:p>
            <a:pPr algn="just"/>
            <a:r>
              <a:rPr lang="ro-RO" dirty="0"/>
              <a:t>Astfel e, de ex., </a:t>
            </a:r>
            <a:r>
              <a:rPr lang="ro-RO" u="sng" dirty="0"/>
              <a:t>tema </a:t>
            </a:r>
            <a:r>
              <a:rPr lang="ro-RO" i="1" u="sng" dirty="0"/>
              <a:t>ec-sistenţei</a:t>
            </a:r>
            <a:r>
              <a:rPr lang="ro-RO" u="sng" dirty="0"/>
              <a:t> </a:t>
            </a:r>
            <a:r>
              <a:rPr lang="ro-RO" dirty="0"/>
              <a:t>Dasein-ului. Heidegger remarcă de la început că,.. însăşi expresia </a:t>
            </a:r>
            <a:r>
              <a:rPr lang="ro-RO" i="1" dirty="0"/>
              <a:t>ec-sistenţă</a:t>
            </a:r>
            <a:r>
              <a:rPr lang="ro-RO" dirty="0"/>
              <a:t> trimite spre “ieşirea-în-afară-de-sine-a-fiinţei”, motiv pentru care o traduce în germană prin </a:t>
            </a:r>
            <a:r>
              <a:rPr lang="ro-RO" i="1" dirty="0"/>
              <a:t>Es gibt</a:t>
            </a:r>
            <a:r>
              <a:rPr lang="ro-RO" dirty="0"/>
              <a:t> (“</a:t>
            </a:r>
            <a:r>
              <a:rPr lang="ro-RO" i="1" dirty="0"/>
              <a:t>Se dă”... fiinţă</a:t>
            </a:r>
            <a:r>
              <a:rPr lang="ro-RO" dirty="0"/>
              <a:t>). Dar, principala sa observaţie şi analiză se referă la </a:t>
            </a:r>
            <a:r>
              <a:rPr lang="ro-RO" b="1" u="sng" dirty="0"/>
              <a:t>propensiunea spre viitor</a:t>
            </a:r>
            <a:r>
              <a:rPr lang="ro-RO" u="sng" dirty="0"/>
              <a:t> a acestei ec-sistenţe (a Dasein-ului), chiar la nivelul obișnuitei vieți cotidiene, ca </a:t>
            </a:r>
            <a:r>
              <a:rPr lang="ro-RO" i="1" u="sng" dirty="0"/>
              <a:t>preocupare (</a:t>
            </a:r>
            <a:r>
              <a:rPr lang="ro-RO" i="1" u="sng" dirty="0" err="1"/>
              <a:t>Besorge</a:t>
            </a:r>
            <a:r>
              <a:rPr lang="ro-RO" dirty="0"/>
              <a:t>).</a:t>
            </a:r>
          </a:p>
          <a:p>
            <a:pPr algn="just"/>
            <a:r>
              <a:rPr lang="ro-RO" dirty="0"/>
              <a:t> Vizarea continuă a viitorului, are însă ca punct de plecare </a:t>
            </a:r>
            <a:r>
              <a:rPr lang="ro-RO" u="sng" dirty="0" err="1"/>
              <a:t>struct</a:t>
            </a:r>
            <a:r>
              <a:rPr lang="en-US" u="sng" dirty="0" err="1"/>
              <a:t>ur</a:t>
            </a:r>
            <a:r>
              <a:rPr lang="ro-RO" u="sng" dirty="0"/>
              <a:t>a trăirii </a:t>
            </a:r>
            <a:r>
              <a:rPr lang="ro-RO" u="sng" dirty="0" err="1"/>
              <a:t>situa</a:t>
            </a:r>
            <a:r>
              <a:rPr lang="ro-RO" dirty="0" err="1"/>
              <a:t>ţ</a:t>
            </a:r>
            <a:r>
              <a:rPr lang="ro-RO" u="sng" dirty="0" err="1"/>
              <a:t>ional</a:t>
            </a:r>
            <a:r>
              <a:rPr lang="ro-RO" u="sng" dirty="0"/>
              <a:t>-actuale</a:t>
            </a:r>
            <a:r>
              <a:rPr lang="ro-RO" dirty="0"/>
              <a:t> a </a:t>
            </a:r>
            <a:r>
              <a:rPr lang="ro-RO" u="sng" dirty="0"/>
              <a:t>lumii, ce se </a:t>
            </a:r>
            <a:r>
              <a:rPr lang="ro-RO" u="sng" dirty="0" err="1"/>
              <a:t>prezentifică</a:t>
            </a:r>
            <a:r>
              <a:rPr lang="ro-RO" u="sng" dirty="0"/>
              <a:t> în prezent </a:t>
            </a:r>
            <a:r>
              <a:rPr lang="ro-RO" dirty="0"/>
              <a:t>(sub formă de fiinţări </a:t>
            </a:r>
            <a:r>
              <a:rPr lang="ro-RO" dirty="0" err="1"/>
              <a:t>ustensilice</a:t>
            </a:r>
            <a:r>
              <a:rPr lang="ro-RO" dirty="0"/>
              <a:t> sau simplu prezente); </a:t>
            </a:r>
            <a:r>
              <a:rPr lang="ro-RO" b="1" dirty="0"/>
              <a:t>actualitate</a:t>
            </a:r>
            <a:r>
              <a:rPr lang="ro-RO" dirty="0"/>
              <a:t> la care, </a:t>
            </a:r>
            <a:r>
              <a:rPr lang="ro-RO" dirty="0" err="1"/>
              <a:t>Dase</a:t>
            </a:r>
            <a:r>
              <a:rPr lang="en-US" dirty="0" err="1"/>
              <a:t>i</a:t>
            </a:r>
            <a:r>
              <a:rPr lang="ro-RO" dirty="0"/>
              <a:t>n-ul se raportează prin: situare afectivă.. comprehensiune si.. comunicare.</a:t>
            </a:r>
            <a:endParaRPr lang="en-US" dirty="0"/>
          </a:p>
          <a:p>
            <a:pPr algn="just"/>
            <a:endParaRPr lang="en-US" dirty="0"/>
          </a:p>
        </p:txBody>
      </p:sp>
    </p:spTree>
    <p:extLst>
      <p:ext uri="{BB962C8B-B14F-4D97-AF65-F5344CB8AC3E}">
        <p14:creationId xmlns:p14="http://schemas.microsoft.com/office/powerpoint/2010/main" val="19602953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a:extLst>
              <a:ext uri="{FF2B5EF4-FFF2-40B4-BE49-F238E27FC236}">
                <a16:creationId xmlns:a16="http://schemas.microsoft.com/office/drawing/2014/main" id="{E0279120-9558-4923-8754-EC0BC6B766B6}"/>
              </a:ext>
            </a:extLst>
          </p:cNvPr>
          <p:cNvSpPr>
            <a:spLocks noGrp="1"/>
          </p:cNvSpPr>
          <p:nvPr>
            <p:ph idx="1"/>
          </p:nvPr>
        </p:nvSpPr>
        <p:spPr>
          <a:xfrm>
            <a:off x="1827779" y="1149624"/>
            <a:ext cx="8915400" cy="4978893"/>
          </a:xfrm>
        </p:spPr>
        <p:txBody>
          <a:bodyPr>
            <a:normAutofit/>
          </a:bodyPr>
          <a:lstStyle/>
          <a:p>
            <a:pPr marL="0" indent="0" algn="just">
              <a:lnSpc>
                <a:spcPct val="150000"/>
              </a:lnSpc>
              <a:buNone/>
            </a:pPr>
            <a:r>
              <a:rPr lang="ro-RO" dirty="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a:p>
            <a:pPr algn="just"/>
            <a:r>
              <a:rPr lang="ro-RO" dirty="0">
                <a:latin typeface="Times New Roman" panose="02020603050405020304" pitchFamily="18" charset="0"/>
                <a:cs typeface="Times New Roman" panose="02020603050405020304" pitchFamily="18" charset="0"/>
              </a:rPr>
              <a:t>  O</a:t>
            </a:r>
            <a:r>
              <a:rPr lang="ro-RO" dirty="0"/>
              <a:t>dată cu trecerea spre autenticitate a </a:t>
            </a:r>
            <a:r>
              <a:rPr lang="ro-RO" dirty="0" err="1"/>
              <a:t>Dasein</a:t>
            </a:r>
            <a:r>
              <a:rPr lang="ro-RO" dirty="0"/>
              <a:t>-lui „aruncat în lume„ - în urma crizei introdusă angoasă (ce pune </a:t>
            </a:r>
            <a:r>
              <a:rPr lang="ro-RO" dirty="0" err="1"/>
              <a:t>Dasein</a:t>
            </a:r>
            <a:r>
              <a:rPr lang="ro-RO" dirty="0"/>
              <a:t>-un în </a:t>
            </a:r>
            <a:r>
              <a:rPr lang="ro-RO" dirty="0" err="1"/>
              <a:t>faţa</a:t>
            </a:r>
            <a:r>
              <a:rPr lang="ro-RO" dirty="0"/>
              <a:t> </a:t>
            </a:r>
            <a:r>
              <a:rPr lang="ro-RO" dirty="0" err="1"/>
              <a:t>nefiinţei</a:t>
            </a:r>
            <a:r>
              <a:rPr lang="ro-RO" dirty="0"/>
              <a:t>), el înţelege condiţia sa finită de „fiinţă întru moarte„, dimensionându-se prin conștiinţă (a culpei) – </a:t>
            </a:r>
            <a:r>
              <a:rPr lang="ro-RO" dirty="0" err="1"/>
              <a:t>Gewissen</a:t>
            </a:r>
            <a:r>
              <a:rPr lang="ro-RO" dirty="0"/>
              <a:t>.</a:t>
            </a:r>
          </a:p>
          <a:p>
            <a:pPr algn="just"/>
            <a:r>
              <a:rPr lang="ro-RO" dirty="0"/>
              <a:t> Dimensiunea autentică a </a:t>
            </a:r>
            <a:r>
              <a:rPr lang="ro-RO" b="1" i="1" dirty="0"/>
              <a:t>ec-sistenţei</a:t>
            </a:r>
            <a:r>
              <a:rPr lang="ro-RO" i="1" dirty="0"/>
              <a:t>,</a:t>
            </a:r>
            <a:r>
              <a:rPr lang="ro-RO" dirty="0"/>
              <a:t> ca hotărâre și proiectare (</a:t>
            </a:r>
            <a:r>
              <a:rPr lang="ro-RO" dirty="0" err="1"/>
              <a:t>antemergătoare..în</a:t>
            </a:r>
            <a:r>
              <a:rPr lang="ro-RO" dirty="0"/>
              <a:t> viitor)  prin posibilităţile de a fi cele mai bune ale sinelui, scoate acum în relief și mai pregnant </a:t>
            </a:r>
            <a:r>
              <a:rPr lang="ro-RO" u="sng" dirty="0"/>
              <a:t>structura temporală a Dasein-ului (persoanei), constând din trei extaze:</a:t>
            </a:r>
            <a:r>
              <a:rPr lang="ro-RO" b="1" dirty="0"/>
              <a:t> </a:t>
            </a:r>
            <a:r>
              <a:rPr lang="ro-RO" b="1" u="sng" dirty="0"/>
              <a:t>viitorul, prezentul și trecutul.</a:t>
            </a:r>
            <a:r>
              <a:rPr lang="ro-RO" dirty="0"/>
              <a:t> </a:t>
            </a:r>
          </a:p>
          <a:p>
            <a:pPr algn="just"/>
            <a:r>
              <a:rPr lang="ro-RO" dirty="0"/>
              <a:t>Acest evantai al </a:t>
            </a:r>
            <a:r>
              <a:rPr lang="ro-RO" dirty="0" err="1"/>
              <a:t>temporalităţilor</a:t>
            </a:r>
            <a:r>
              <a:rPr lang="ro-RO" dirty="0"/>
              <a:t> </a:t>
            </a:r>
            <a:r>
              <a:rPr lang="ro-RO" u="sng" dirty="0"/>
              <a:t>presupune deci</a:t>
            </a:r>
            <a:r>
              <a:rPr lang="ro-RO" dirty="0"/>
              <a:t>, în elaborarea Heideggereană, </a:t>
            </a:r>
            <a:r>
              <a:rPr lang="ro-RO" u="sng" dirty="0"/>
              <a:t>și fundalul finit (de </a:t>
            </a:r>
            <a:r>
              <a:rPr lang="ro-RO" b="1" u="sng" dirty="0"/>
              <a:t>muritor)</a:t>
            </a:r>
            <a:r>
              <a:rPr lang="ro-RO" u="sng" dirty="0"/>
              <a:t> al Dasein-ului (persoanei), </a:t>
            </a:r>
            <a:r>
              <a:rPr lang="ro-RO" b="1" u="sng" dirty="0"/>
              <a:t>ce </a:t>
            </a:r>
            <a:r>
              <a:rPr lang="ro-RO" b="1" u="sng" dirty="0" err="1"/>
              <a:t>ecsi</a:t>
            </a:r>
            <a:r>
              <a:rPr lang="en-US" b="1" u="sng" dirty="0"/>
              <a:t>s</a:t>
            </a:r>
            <a:r>
              <a:rPr lang="ro-RO" b="1" u="sng" dirty="0" err="1"/>
              <a:t>tă</a:t>
            </a:r>
            <a:r>
              <a:rPr lang="ro-RO" b="1" u="sng" dirty="0"/>
              <a:t> între naștere și moarte,</a:t>
            </a:r>
            <a:r>
              <a:rPr lang="ro-RO" u="sng" dirty="0"/>
              <a:t>... Fundal pe care-l resimte ca durată a amintirilor persistente.</a:t>
            </a:r>
            <a:endParaRPr lang="en-US" dirty="0"/>
          </a:p>
          <a:p>
            <a:pPr marL="0" indent="0" algn="just">
              <a:buNone/>
            </a:pPr>
            <a:endParaRPr lang="en-US" dirty="0"/>
          </a:p>
          <a:p>
            <a:endParaRPr lang="ro-RO" dirty="0"/>
          </a:p>
        </p:txBody>
      </p:sp>
    </p:spTree>
    <p:extLst>
      <p:ext uri="{BB962C8B-B14F-4D97-AF65-F5344CB8AC3E}">
        <p14:creationId xmlns:p14="http://schemas.microsoft.com/office/powerpoint/2010/main" val="7293870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a:extLst>
              <a:ext uri="{FF2B5EF4-FFF2-40B4-BE49-F238E27FC236}">
                <a16:creationId xmlns:a16="http://schemas.microsoft.com/office/drawing/2014/main" id="{E0279120-9558-4923-8754-EC0BC6B766B6}"/>
              </a:ext>
            </a:extLst>
          </p:cNvPr>
          <p:cNvSpPr>
            <a:spLocks noGrp="1"/>
          </p:cNvSpPr>
          <p:nvPr>
            <p:ph idx="1"/>
          </p:nvPr>
        </p:nvSpPr>
        <p:spPr>
          <a:xfrm>
            <a:off x="1734789" y="1141874"/>
            <a:ext cx="8915400" cy="4978893"/>
          </a:xfrm>
        </p:spPr>
        <p:txBody>
          <a:bodyPr>
            <a:normAutofit/>
          </a:bodyPr>
          <a:lstStyle/>
          <a:p>
            <a:pPr marL="0" indent="0" algn="just">
              <a:lnSpc>
                <a:spcPct val="150000"/>
              </a:lnSpc>
              <a:buNone/>
            </a:pPr>
            <a:endParaRPr lang="en-US" dirty="0">
              <a:latin typeface="Times New Roman" panose="02020603050405020304" pitchFamily="18" charset="0"/>
              <a:cs typeface="Times New Roman" panose="02020603050405020304" pitchFamily="18" charset="0"/>
            </a:endParaRPr>
          </a:p>
          <a:p>
            <a:pPr algn="just"/>
            <a:r>
              <a:rPr lang="ro-RO" dirty="0">
                <a:latin typeface="Times New Roman" panose="02020603050405020304" pitchFamily="18" charset="0"/>
                <a:cs typeface="Times New Roman" panose="02020603050405020304" pitchFamily="18" charset="0"/>
              </a:rPr>
              <a:t> </a:t>
            </a:r>
            <a:r>
              <a:rPr lang="ro-RO" dirty="0"/>
              <a:t>Rezumând: Referinţa la </a:t>
            </a:r>
            <a:r>
              <a:rPr lang="ro-RO" u="sng" dirty="0"/>
              <a:t>actualitatea</a:t>
            </a:r>
            <a:r>
              <a:rPr lang="ro-RO" dirty="0"/>
              <a:t> preocupărilor zilnice</a:t>
            </a:r>
            <a:r>
              <a:rPr lang="en-US" dirty="0"/>
              <a:t> </a:t>
            </a:r>
            <a:r>
              <a:rPr lang="ro-RO" dirty="0"/>
              <a:t>ale </a:t>
            </a:r>
            <a:r>
              <a:rPr lang="ro-RO" dirty="0" err="1"/>
              <a:t>Dase</a:t>
            </a:r>
            <a:r>
              <a:rPr lang="en-US" dirty="0" err="1"/>
              <a:t>i</a:t>
            </a:r>
            <a:r>
              <a:rPr lang="ro-RO" dirty="0"/>
              <a:t>n-ului, la situațiile problematice nemijlocite trăite acum și aici, în </a:t>
            </a:r>
            <a:r>
              <a:rPr lang="ro-RO" b="1" u="sng" dirty="0"/>
              <a:t>prezent,(a)</a:t>
            </a:r>
            <a:r>
              <a:rPr lang="ro-RO" dirty="0"/>
              <a:t> trimite structural la  </a:t>
            </a:r>
            <a:r>
              <a:rPr lang="ro-RO" u="sng" dirty="0"/>
              <a:t>înscrierea acestora în proiecte</a:t>
            </a:r>
            <a:r>
              <a:rPr lang="ro-RO" dirty="0"/>
              <a:t> </a:t>
            </a:r>
            <a:r>
              <a:rPr lang="ro-RO" u="sng" dirty="0"/>
              <a:t>și clarificări existenţiale de durată ancorate în </a:t>
            </a:r>
            <a:r>
              <a:rPr lang="ro-RO" b="1" u="sng" dirty="0"/>
              <a:t>viitor</a:t>
            </a:r>
            <a:r>
              <a:rPr lang="ro-RO" u="sng" dirty="0"/>
              <a:t> (</a:t>
            </a:r>
            <a:r>
              <a:rPr lang="ro-RO" b="1" u="sng" dirty="0"/>
              <a:t>b</a:t>
            </a:r>
            <a:r>
              <a:rPr lang="ro-RO" u="sng" dirty="0"/>
              <a:t>)(implicând, desigur, dinamica relaţionărilor).</a:t>
            </a:r>
            <a:endParaRPr lang="en-US" dirty="0"/>
          </a:p>
          <a:p>
            <a:pPr algn="just"/>
            <a:r>
              <a:rPr lang="ro-RO" dirty="0"/>
              <a:t>Iar o astfel de perspectivă, aduce în scenă </a:t>
            </a:r>
            <a:r>
              <a:rPr lang="ro-RO" u="sng" dirty="0"/>
              <a:t>fundalul</a:t>
            </a:r>
            <a:r>
              <a:rPr lang="ro-RO" dirty="0"/>
              <a:t> din care emerge „hotărârea </a:t>
            </a:r>
            <a:r>
              <a:rPr lang="ro-RO" dirty="0" err="1"/>
              <a:t>existenţială</a:t>
            </a:r>
            <a:r>
              <a:rPr lang="ro-RO" dirty="0"/>
              <a:t>„.. </a:t>
            </a:r>
            <a:r>
              <a:rPr lang="ro-RO" i="1" dirty="0"/>
              <a:t>Da-sein-</a:t>
            </a:r>
            <a:r>
              <a:rPr lang="ro-RO" i="1" dirty="0" err="1"/>
              <a:t>ul</a:t>
            </a:r>
            <a:r>
              <a:rPr lang="ro-RO" i="1" dirty="0"/>
              <a:t> </a:t>
            </a:r>
            <a:r>
              <a:rPr lang="ro-RO" dirty="0"/>
              <a:t>fiind</a:t>
            </a:r>
            <a:r>
              <a:rPr lang="ro-RO" i="1" dirty="0"/>
              <a:t> </a:t>
            </a:r>
            <a:r>
              <a:rPr lang="ro-RO" dirty="0"/>
              <a:t>resimţit ca derulându-se „între naştere </a:t>
            </a:r>
            <a:r>
              <a:rPr lang="ro-RO" dirty="0" err="1"/>
              <a:t>şi</a:t>
            </a:r>
            <a:r>
              <a:rPr lang="ro-RO" dirty="0"/>
              <a:t> moarte„ ca </a:t>
            </a:r>
            <a:r>
              <a:rPr lang="ro-RO" u="sng" dirty="0"/>
              <a:t>durată </a:t>
            </a:r>
            <a:r>
              <a:rPr lang="ro-RO" u="sng" dirty="0" err="1"/>
              <a:t>mnestică</a:t>
            </a:r>
            <a:r>
              <a:rPr lang="ro-RO" u="sng" dirty="0"/>
              <a:t> ce implică </a:t>
            </a:r>
            <a:r>
              <a:rPr lang="ro-RO" b="1" u="sng" dirty="0"/>
              <a:t>trecutul</a:t>
            </a:r>
            <a:r>
              <a:rPr lang="ro-RO" u="sng" dirty="0"/>
              <a:t> </a:t>
            </a:r>
            <a:r>
              <a:rPr lang="ro-RO" b="1" u="sng" dirty="0"/>
              <a:t>(c</a:t>
            </a:r>
            <a:r>
              <a:rPr lang="ro-RO" u="sng" dirty="0"/>
              <a:t>)</a:t>
            </a:r>
            <a:r>
              <a:rPr lang="ro-RO" dirty="0"/>
              <a:t>, ca </a:t>
            </a:r>
            <a:r>
              <a:rPr lang="ro-RO" b="1" dirty="0"/>
              <a:t>identitate</a:t>
            </a:r>
            <a:r>
              <a:rPr lang="ro-RO" dirty="0"/>
              <a:t> capabilă de mutaţia spre autenticitatea hotărârii ( a</a:t>
            </a:r>
            <a:r>
              <a:rPr lang="en-US" dirty="0"/>
              <a:t> </a:t>
            </a:r>
            <a:r>
              <a:rPr lang="ro-RO" dirty="0"/>
              <a:t>clipei). </a:t>
            </a:r>
          </a:p>
          <a:p>
            <a:pPr algn="just"/>
            <a:r>
              <a:rPr lang="ro-RO" u="sng" dirty="0" err="1"/>
              <a:t>Existenţă</a:t>
            </a:r>
            <a:r>
              <a:rPr lang="ro-RO" u="sng" dirty="0"/>
              <a:t> identitară, ce ne trimite spre tradi</a:t>
            </a:r>
            <a:r>
              <a:rPr lang="ro-RO" dirty="0"/>
              <a:t>ţ</a:t>
            </a:r>
            <a:r>
              <a:rPr lang="ro-RO" u="sng" dirty="0"/>
              <a:t>ionala structură integratoare a persoanei, ce se profilează ca o durată </a:t>
            </a:r>
            <a:r>
              <a:rPr lang="ro-RO" u="sng" dirty="0" err="1"/>
              <a:t>mnestică</a:t>
            </a:r>
            <a:r>
              <a:rPr lang="ro-RO" u="sng" dirty="0"/>
              <a:t>, biografic-caracterială </a:t>
            </a:r>
            <a:r>
              <a:rPr lang="ro-RO" dirty="0"/>
              <a:t>.</a:t>
            </a:r>
            <a:endParaRPr lang="en-US" dirty="0"/>
          </a:p>
          <a:p>
            <a:pPr algn="just"/>
            <a:r>
              <a:rPr lang="ro-RO" b="1" dirty="0"/>
              <a:t>Analitica Dasein-ului se poate conjuga astfel fertil cu tradiția occidentală a personologiei, redimensionată ca identitate biografico</a:t>
            </a:r>
            <a:r>
              <a:rPr lang="en-US" b="1" dirty="0"/>
              <a:t>-</a:t>
            </a:r>
            <a:r>
              <a:rPr lang="ro-RO" b="1" dirty="0"/>
              <a:t>caracterială, ce ec-sistă într-o lume umană, sprijinită pe trei instanțe temporale (a/,b/,c/).</a:t>
            </a:r>
            <a:endParaRPr lang="en-US" dirty="0"/>
          </a:p>
          <a:p>
            <a:pPr algn="just">
              <a:buNone/>
            </a:pPr>
            <a:endParaRPr lang="en-US" dirty="0"/>
          </a:p>
        </p:txBody>
      </p:sp>
    </p:spTree>
    <p:extLst>
      <p:ext uri="{BB962C8B-B14F-4D97-AF65-F5344CB8AC3E}">
        <p14:creationId xmlns:p14="http://schemas.microsoft.com/office/powerpoint/2010/main" val="7293870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a:extLst>
              <a:ext uri="{FF2B5EF4-FFF2-40B4-BE49-F238E27FC236}">
                <a16:creationId xmlns:a16="http://schemas.microsoft.com/office/drawing/2014/main" id="{E0279120-9558-4923-8754-EC0BC6B766B6}"/>
              </a:ext>
            </a:extLst>
          </p:cNvPr>
          <p:cNvSpPr>
            <a:spLocks noGrp="1"/>
          </p:cNvSpPr>
          <p:nvPr>
            <p:ph idx="1"/>
          </p:nvPr>
        </p:nvSpPr>
        <p:spPr>
          <a:xfrm>
            <a:off x="2238484" y="785446"/>
            <a:ext cx="8915400" cy="5614291"/>
          </a:xfrm>
        </p:spPr>
        <p:txBody>
          <a:bodyPr>
            <a:normAutofit/>
          </a:bodyPr>
          <a:lstStyle/>
          <a:p>
            <a:pPr marL="0" indent="0" algn="just">
              <a:lnSpc>
                <a:spcPct val="150000"/>
              </a:lnSpc>
              <a:buNone/>
            </a:pPr>
            <a:endParaRPr lang="en-US" dirty="0">
              <a:latin typeface="Times New Roman" panose="02020603050405020304" pitchFamily="18" charset="0"/>
              <a:cs typeface="Times New Roman" panose="02020603050405020304" pitchFamily="18" charset="0"/>
            </a:endParaRPr>
          </a:p>
          <a:p>
            <a:pPr marL="0" indent="0">
              <a:buNone/>
            </a:pPr>
            <a:endParaRPr lang="en-US" b="1" dirty="0"/>
          </a:p>
          <a:p>
            <a:endParaRPr lang="en-US" b="1" dirty="0"/>
          </a:p>
          <a:p>
            <a:pPr marL="0" indent="0">
              <a:buNone/>
            </a:pPr>
            <a:endParaRPr lang="en-US" dirty="0"/>
          </a:p>
          <a:p>
            <a:endParaRPr lang="en-US" dirty="0"/>
          </a:p>
        </p:txBody>
      </p:sp>
      <p:pic>
        <p:nvPicPr>
          <p:cNvPr id="4" name="Imagine 3"/>
          <p:cNvPicPr>
            <a:picLocks noChangeAspect="1"/>
          </p:cNvPicPr>
          <p:nvPr/>
        </p:nvPicPr>
        <p:blipFill>
          <a:blip r:embed="rId2">
            <a:duotone>
              <a:prstClr val="black"/>
              <a:schemeClr val="accent4">
                <a:tint val="45000"/>
                <a:satMod val="400000"/>
              </a:schemeClr>
            </a:duotone>
            <a:extLst>
              <a:ext uri="{BEBA8EAE-BF5A-486C-A8C5-ECC9F3942E4B}">
                <a14:imgProps xmlns:a14="http://schemas.microsoft.com/office/drawing/2010/main">
                  <a14:imgLayer r:embed="rId3">
                    <a14:imgEffect>
                      <a14:colorTemperature colorTemp="8800"/>
                    </a14:imgEffect>
                    <a14:imgEffect>
                      <a14:saturation sat="0"/>
                    </a14:imgEffect>
                  </a14:imgLayer>
                </a14:imgProps>
              </a:ext>
              <a:ext uri="{28A0092B-C50C-407E-A947-70E740481C1C}">
                <a14:useLocalDpi xmlns:a14="http://schemas.microsoft.com/office/drawing/2010/main" val="0"/>
              </a:ext>
            </a:extLst>
          </a:blip>
          <a:stretch>
            <a:fillRect/>
          </a:stretch>
        </p:blipFill>
        <p:spPr>
          <a:xfrm>
            <a:off x="1944047" y="943924"/>
            <a:ext cx="8303905" cy="5292671"/>
          </a:xfrm>
          <a:prstGeom prst="rect">
            <a:avLst/>
          </a:prstGeom>
        </p:spPr>
      </p:pic>
    </p:spTree>
    <p:extLst>
      <p:ext uri="{BB962C8B-B14F-4D97-AF65-F5344CB8AC3E}">
        <p14:creationId xmlns:p14="http://schemas.microsoft.com/office/powerpoint/2010/main" val="7293870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a:extLst>
              <a:ext uri="{FF2B5EF4-FFF2-40B4-BE49-F238E27FC236}">
                <a16:creationId xmlns:a16="http://schemas.microsoft.com/office/drawing/2014/main" id="{E0279120-9558-4923-8754-EC0BC6B766B6}"/>
              </a:ext>
            </a:extLst>
          </p:cNvPr>
          <p:cNvSpPr>
            <a:spLocks noGrp="1"/>
          </p:cNvSpPr>
          <p:nvPr>
            <p:ph idx="1"/>
          </p:nvPr>
        </p:nvSpPr>
        <p:spPr>
          <a:xfrm>
            <a:off x="1858776" y="862905"/>
            <a:ext cx="8915400" cy="4978893"/>
          </a:xfrm>
        </p:spPr>
        <p:txBody>
          <a:bodyPr>
            <a:normAutofit fontScale="92500" lnSpcReduction="10000"/>
          </a:bodyPr>
          <a:lstStyle/>
          <a:p>
            <a:pPr marL="0" indent="0" algn="just">
              <a:lnSpc>
                <a:spcPct val="150000"/>
              </a:lnSpc>
              <a:buNone/>
            </a:pPr>
            <a:endParaRPr lang="en-US" dirty="0">
              <a:latin typeface="Times New Roman" panose="02020603050405020304" pitchFamily="18" charset="0"/>
              <a:cs typeface="Times New Roman" panose="02020603050405020304" pitchFamily="18" charset="0"/>
            </a:endParaRPr>
          </a:p>
          <a:p>
            <a:pPr algn="just"/>
            <a:r>
              <a:rPr lang="ro-RO" b="1" dirty="0"/>
              <a:t>Dasein</a:t>
            </a:r>
            <a:r>
              <a:rPr lang="ro-RO" dirty="0"/>
              <a:t>-ul a fost conceput de Heidegger, explicit ca rupt de tradiția psihologiei antropologice,….deci.. fără de trup și relaționări concrete..fără de naștere..iubire și ură efectivă…calitate de părinte și cetățean, de om angrenat în dialoguri și dispute, fără angajări în direcția transcendenţei sacrale..fără de extaz și metanoia...</a:t>
            </a:r>
            <a:endParaRPr lang="en-US" dirty="0"/>
          </a:p>
          <a:p>
            <a:pPr algn="just"/>
            <a:r>
              <a:rPr lang="ro-RO" dirty="0"/>
              <a:t> Pe de altă parte, tradiția comentării </a:t>
            </a:r>
            <a:r>
              <a:rPr lang="ro-RO" b="1" dirty="0"/>
              <a:t>persoanei socio valorice </a:t>
            </a:r>
            <a:r>
              <a:rPr lang="ro-RO" dirty="0"/>
              <a:t>trimite tradițional spre transcendență valorică; fără a a ignora însă pa</a:t>
            </a:r>
            <a:r>
              <a:rPr lang="en-US" dirty="0"/>
              <a:t>r</a:t>
            </a:r>
            <a:r>
              <a:rPr lang="ro-RO" dirty="0" err="1"/>
              <a:t>ametrii</a:t>
            </a:r>
            <a:r>
              <a:rPr lang="ro-RO" dirty="0"/>
              <a:t> psihismului aflați în corelație cu  viața cotidiană, marcați de „</a:t>
            </a:r>
            <a:r>
              <a:rPr lang="ro-RO" dirty="0" err="1"/>
              <a:t>individuație</a:t>
            </a:r>
            <a:r>
              <a:rPr lang="ro-RO" dirty="0"/>
              <a:t>„...precum și deschiderea spre </a:t>
            </a:r>
            <a:r>
              <a:rPr lang="ro-RO" u="sng" dirty="0"/>
              <a:t>integrarea sa într-o comunitate socio culturală istorică data</a:t>
            </a:r>
            <a:r>
              <a:rPr lang="ro-RO" dirty="0"/>
              <a:t>.</a:t>
            </a:r>
            <a:endParaRPr lang="en-US" dirty="0"/>
          </a:p>
          <a:p>
            <a:pPr algn="just"/>
            <a:r>
              <a:rPr lang="ro-RO" dirty="0"/>
              <a:t> </a:t>
            </a:r>
            <a:r>
              <a:rPr lang="ro-RO" dirty="0" err="1"/>
              <a:t>Socio</a:t>
            </a:r>
            <a:r>
              <a:rPr lang="ro-RO" dirty="0"/>
              <a:t> cultură care, în cadrul unei umanități istorice, în calitate de ca „LUME UMANĂ„, se bazează pe logos (limbaj discursiv critic, operând cu entități fictive) ce susțin narativități colective si teorii cognitive fundamentatoare; și care, organizează rețelele sociale prin practici instituționalizate, ghidate de norme și valori</a:t>
            </a:r>
            <a:endParaRPr lang="en-US" dirty="0"/>
          </a:p>
          <a:p>
            <a:pPr algn="just"/>
            <a:r>
              <a:rPr lang="ro-RO" dirty="0"/>
              <a:t>Demersul AE si LT presupune o viziune supra persoanei, care ține cont atât de perspectiva persoanei cât și de analitica Dasein-ului.</a:t>
            </a:r>
            <a:endParaRPr lang="en-US" dirty="0"/>
          </a:p>
        </p:txBody>
      </p:sp>
    </p:spTree>
    <p:extLst>
      <p:ext uri="{BB962C8B-B14F-4D97-AF65-F5344CB8AC3E}">
        <p14:creationId xmlns:p14="http://schemas.microsoft.com/office/powerpoint/2010/main" val="7293870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ubstituent conținut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13233" y="402019"/>
            <a:ext cx="4895193" cy="6235263"/>
          </a:xfrm>
        </p:spPr>
      </p:pic>
    </p:spTree>
    <p:extLst>
      <p:ext uri="{BB962C8B-B14F-4D97-AF65-F5344CB8AC3E}">
        <p14:creationId xmlns:p14="http://schemas.microsoft.com/office/powerpoint/2010/main" val="1974384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a:extLst>
              <a:ext uri="{FF2B5EF4-FFF2-40B4-BE49-F238E27FC236}">
                <a16:creationId xmlns:a16="http://schemas.microsoft.com/office/drawing/2014/main" id="{39008E74-BFD5-4F89-8BA6-B354CC2A9A43}"/>
              </a:ext>
            </a:extLst>
          </p:cNvPr>
          <p:cNvSpPr>
            <a:spLocks noGrp="1"/>
          </p:cNvSpPr>
          <p:nvPr>
            <p:ph idx="1"/>
          </p:nvPr>
        </p:nvSpPr>
        <p:spPr>
          <a:xfrm>
            <a:off x="2242370" y="1017299"/>
            <a:ext cx="8915400" cy="4823401"/>
          </a:xfrm>
        </p:spPr>
        <p:txBody>
          <a:bodyPr/>
          <a:lstStyle/>
          <a:p>
            <a:pPr marL="0" indent="0" algn="just">
              <a:buNone/>
            </a:pPr>
            <a:endParaRPr lang="ro-RO" dirty="0"/>
          </a:p>
          <a:p>
            <a:pPr marL="0" indent="0" algn="ctr">
              <a:buNone/>
            </a:pPr>
            <a:r>
              <a:rPr lang="ro-RO" b="1" dirty="0"/>
              <a:t>CONCLUZII</a:t>
            </a:r>
          </a:p>
          <a:p>
            <a:pPr algn="just"/>
            <a:r>
              <a:rPr lang="ro-RO" dirty="0"/>
              <a:t>Terapia analizei personale biografice s-a constituit ca un demers original, în mijlocul unei ample moșteniri </a:t>
            </a:r>
            <a:r>
              <a:rPr lang="ro-RO" dirty="0" err="1"/>
              <a:t>teoretico</a:t>
            </a:r>
            <a:r>
              <a:rPr lang="ro-RO" dirty="0"/>
              <a:t> doctrinare privitoare la psihismul persoanei umane, pe care o îmbogățește original. Ea se alimentează conceptual și din </a:t>
            </a:r>
            <a:r>
              <a:rPr lang="ro-RO" dirty="0" err="1"/>
              <a:t>tradițiae</a:t>
            </a:r>
            <a:r>
              <a:rPr lang="ro-RO" dirty="0"/>
              <a:t> filosofiei </a:t>
            </a:r>
            <a:r>
              <a:rPr lang="ro-RO" dirty="0" err="1"/>
              <a:t>fenomenologico</a:t>
            </a:r>
            <a:r>
              <a:rPr lang="ro-RO" dirty="0"/>
              <a:t> existențialiste (germane) (</a:t>
            </a:r>
            <a:r>
              <a:rPr lang="ro-RO" dirty="0" err="1"/>
              <a:t>Scheler</a:t>
            </a:r>
            <a:r>
              <a:rPr lang="ro-RO" dirty="0"/>
              <a:t>, Heidegger etc).</a:t>
            </a:r>
          </a:p>
          <a:p>
            <a:pPr algn="just"/>
            <a:r>
              <a:rPr lang="ro-RO" dirty="0"/>
              <a:t>Pe de altă parte, această orientare se conjugă în mod fericit și cu mai recentele tendințe ale psihologiei persoanei, care în ultimele decenii dezvoltă o amplă psihologie narativă a persoanei (</a:t>
            </a:r>
            <a:r>
              <a:rPr lang="ro-RO" dirty="0" err="1"/>
              <a:t>McAdams</a:t>
            </a:r>
            <a:r>
              <a:rPr lang="ro-RO" dirty="0"/>
              <a:t>).</a:t>
            </a:r>
          </a:p>
          <a:p>
            <a:pPr algn="just"/>
            <a:r>
              <a:rPr lang="ro-RO" dirty="0"/>
              <a:t>Ne plasăm, deci, într-un loc de sinteză originală, aparte, în desfășurarea doctrinară și de practică terapeutică a psihologiei antropologice.</a:t>
            </a:r>
          </a:p>
          <a:p>
            <a:pPr marL="0" indent="0">
              <a:buNone/>
            </a:pPr>
            <a:endParaRPr lang="ro-RO" dirty="0"/>
          </a:p>
        </p:txBody>
      </p:sp>
    </p:spTree>
    <p:extLst>
      <p:ext uri="{BB962C8B-B14F-4D97-AF65-F5344CB8AC3E}">
        <p14:creationId xmlns:p14="http://schemas.microsoft.com/office/powerpoint/2010/main" val="9658847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a:extLst>
              <a:ext uri="{FF2B5EF4-FFF2-40B4-BE49-F238E27FC236}">
                <a16:creationId xmlns:a16="http://schemas.microsoft.com/office/drawing/2014/main" id="{12F6BB6B-8E35-4ADA-8F80-9879F5012429}"/>
              </a:ext>
            </a:extLst>
          </p:cNvPr>
          <p:cNvSpPr>
            <a:spLocks noGrp="1"/>
          </p:cNvSpPr>
          <p:nvPr>
            <p:ph idx="1"/>
          </p:nvPr>
        </p:nvSpPr>
        <p:spPr>
          <a:xfrm>
            <a:off x="2194005" y="967277"/>
            <a:ext cx="8915400" cy="4835457"/>
          </a:xfrm>
        </p:spPr>
        <p:txBody>
          <a:bodyPr>
            <a:normAutofit/>
          </a:bodyPr>
          <a:lstStyle/>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pPr algn="just"/>
            <a:endParaRPr lang="en-US" dirty="0">
              <a:latin typeface="Times New Roman" panose="02020603050405020304" pitchFamily="18" charset="0"/>
              <a:cs typeface="Times New Roman" panose="02020603050405020304" pitchFamily="18" charset="0"/>
            </a:endParaRPr>
          </a:p>
          <a:p>
            <a:pPr algn="just"/>
            <a:r>
              <a:rPr lang="ro-RO" u="sng" dirty="0"/>
              <a:t>Conceptul de persoană lipsește din istoria filosofică a psihologiei occidentale;</a:t>
            </a:r>
            <a:r>
              <a:rPr lang="ro-RO" dirty="0"/>
              <a:t> care, încă din </a:t>
            </a:r>
            <a:r>
              <a:rPr lang="ro-RO" b="1" dirty="0"/>
              <a:t>Antichitate</a:t>
            </a:r>
            <a:r>
              <a:rPr lang="ro-RO" dirty="0"/>
              <a:t> -  </a:t>
            </a:r>
            <a:r>
              <a:rPr lang="ro-RO" b="1" dirty="0"/>
              <a:t>De anima</a:t>
            </a:r>
            <a:r>
              <a:rPr lang="ro-RO" dirty="0"/>
              <a:t> a lui </a:t>
            </a:r>
            <a:r>
              <a:rPr lang="ro-RO" i="1" dirty="0"/>
              <a:t>Aristotel</a:t>
            </a:r>
            <a:r>
              <a:rPr lang="ro-RO" dirty="0"/>
              <a:t> (sec.III I.Cr), - </a:t>
            </a:r>
            <a:r>
              <a:rPr lang="ro-RO" u="sng" dirty="0"/>
              <a:t>s-a concentrat asupra mecanismului </a:t>
            </a:r>
            <a:r>
              <a:rPr lang="ro-RO" u="sng" dirty="0" err="1"/>
              <a:t>cunoaşterii</a:t>
            </a:r>
            <a:r>
              <a:rPr lang="ro-RO" u="sng" dirty="0"/>
              <a:t>; </a:t>
            </a:r>
            <a:r>
              <a:rPr lang="ro-RO" dirty="0" err="1"/>
              <a:t>satabilind</a:t>
            </a:r>
            <a:r>
              <a:rPr lang="ro-RO" dirty="0"/>
              <a:t> că  psihismul uman se deosebește de cel biologic prin sintetizarea datelor senzoriale actuale de către </a:t>
            </a:r>
            <a:r>
              <a:rPr lang="ro-RO" b="1" dirty="0"/>
              <a:t>intelectul</a:t>
            </a:r>
            <a:r>
              <a:rPr lang="ro-RO" dirty="0"/>
              <a:t> intuitiv (</a:t>
            </a:r>
            <a:r>
              <a:rPr lang="ro-RO" i="1" dirty="0"/>
              <a:t>nous</a:t>
            </a:r>
            <a:r>
              <a:rPr lang="ro-RO" dirty="0"/>
              <a:t>).. ...şi prin elemente discursive ale </a:t>
            </a:r>
            <a:r>
              <a:rPr lang="ro-RO" i="1" dirty="0"/>
              <a:t>logosului</a:t>
            </a:r>
            <a:r>
              <a:rPr lang="ro-RO" dirty="0"/>
              <a:t> (tratate în </a:t>
            </a:r>
            <a:r>
              <a:rPr lang="ro-RO" b="1" dirty="0"/>
              <a:t>Logica</a:t>
            </a:r>
            <a:r>
              <a:rPr lang="ro-RO" dirty="0"/>
              <a:t> lui Aristotel).</a:t>
            </a:r>
            <a:endParaRPr lang="en-US" dirty="0"/>
          </a:p>
          <a:p>
            <a:pPr algn="just"/>
            <a:r>
              <a:rPr lang="ro-RO" dirty="0"/>
              <a:t>Această moştenire va fi dezvoltată de </a:t>
            </a:r>
            <a:r>
              <a:rPr lang="ro-RO" b="1" dirty="0"/>
              <a:t>Scolastica</a:t>
            </a:r>
            <a:r>
              <a:rPr lang="ro-RO" dirty="0"/>
              <a:t> Occidentului, care acceptă pentru psihismul uman şi instanţa de </a:t>
            </a:r>
            <a:r>
              <a:rPr lang="ro-RO" b="1" i="1" dirty="0"/>
              <a:t>Eu</a:t>
            </a:r>
            <a:r>
              <a:rPr lang="ro-RO" dirty="0"/>
              <a:t> şi </a:t>
            </a:r>
            <a:r>
              <a:rPr lang="ro-RO" b="1" i="1" dirty="0"/>
              <a:t>Sine</a:t>
            </a:r>
            <a:r>
              <a:rPr lang="ro-RO" dirty="0"/>
              <a:t> (pe care omul le-ar putea împrumuta de la Dumnezeul creator, în condiţiile extazului).</a:t>
            </a:r>
            <a:endParaRPr lang="en-US" dirty="0"/>
          </a:p>
        </p:txBody>
      </p:sp>
    </p:spTree>
    <p:extLst>
      <p:ext uri="{BB962C8B-B14F-4D97-AF65-F5344CB8AC3E}">
        <p14:creationId xmlns:p14="http://schemas.microsoft.com/office/powerpoint/2010/main" val="4965913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p:cNvSpPr>
            <a:spLocks noGrp="1"/>
          </p:cNvSpPr>
          <p:nvPr>
            <p:ph idx="1"/>
          </p:nvPr>
        </p:nvSpPr>
        <p:spPr>
          <a:xfrm>
            <a:off x="1695028" y="1856902"/>
            <a:ext cx="9750968" cy="3430205"/>
          </a:xfrm>
        </p:spPr>
        <p:txBody>
          <a:bodyPr/>
          <a:lstStyle/>
          <a:p>
            <a:pPr algn="just"/>
            <a:r>
              <a:rPr lang="ro-RO" dirty="0"/>
              <a:t>În </a:t>
            </a:r>
            <a:r>
              <a:rPr lang="ro-RO" b="1" dirty="0"/>
              <a:t>Renaştere</a:t>
            </a:r>
            <a:r>
              <a:rPr lang="ro-RO" dirty="0"/>
              <a:t> se impune conceptual de </a:t>
            </a:r>
            <a:r>
              <a:rPr lang="ro-RO" b="1" i="1" dirty="0"/>
              <a:t>conştiinţă</a:t>
            </a:r>
            <a:r>
              <a:rPr lang="ro-RO" i="1" dirty="0"/>
              <a:t>,</a:t>
            </a:r>
            <a:r>
              <a:rPr lang="ro-RO" dirty="0"/>
              <a:t> prin </a:t>
            </a:r>
            <a:r>
              <a:rPr lang="ro-RO" i="1" dirty="0"/>
              <a:t>Luther</a:t>
            </a:r>
            <a:r>
              <a:rPr lang="ro-RO" dirty="0"/>
              <a:t> şi </a:t>
            </a:r>
            <a:r>
              <a:rPr lang="ro-RO" i="1" dirty="0"/>
              <a:t>Calvin</a:t>
            </a:r>
            <a:r>
              <a:rPr lang="ro-RO" dirty="0"/>
              <a:t> (</a:t>
            </a:r>
            <a:r>
              <a:rPr lang="ro-RO" i="1" dirty="0"/>
              <a:t>Gewissen, la conscience</a:t>
            </a:r>
            <a:r>
              <a:rPr lang="ro-RO" dirty="0"/>
              <a:t>); de asemenea se dezvoltă polarizarea </a:t>
            </a:r>
            <a:r>
              <a:rPr lang="ro-RO" u="sng" dirty="0"/>
              <a:t>subiect</a:t>
            </a:r>
            <a:r>
              <a:rPr lang="ro-RO" dirty="0"/>
              <a:t> (subiectivitate)/</a:t>
            </a:r>
            <a:r>
              <a:rPr lang="ro-RO" u="sng" dirty="0"/>
              <a:t>obiect</a:t>
            </a:r>
            <a:r>
              <a:rPr lang="ro-RO" dirty="0"/>
              <a:t> (stări de fapt pozitive - corpuri solide dotate cu proprietăţi). Aceste instanţe sunt caracterizate, de către </a:t>
            </a:r>
            <a:r>
              <a:rPr lang="ro-RO" i="1" dirty="0"/>
              <a:t>Descartes</a:t>
            </a:r>
            <a:r>
              <a:rPr lang="ro-RO" dirty="0"/>
              <a:t>, ca “</a:t>
            </a:r>
            <a:r>
              <a:rPr lang="ro-RO" i="1" dirty="0"/>
              <a:t>res cogitans</a:t>
            </a:r>
            <a:r>
              <a:rPr lang="ro-RO" dirty="0"/>
              <a:t>” şi “</a:t>
            </a:r>
            <a:r>
              <a:rPr lang="ro-RO" i="1" dirty="0"/>
              <a:t>res extensa</a:t>
            </a:r>
            <a:r>
              <a:rPr lang="ro-RO" dirty="0"/>
              <a:t>”.</a:t>
            </a:r>
            <a:endParaRPr lang="en-US" dirty="0"/>
          </a:p>
          <a:p>
            <a:pPr algn="just"/>
            <a:r>
              <a:rPr lang="ro-RO" dirty="0"/>
              <a:t>După ce </a:t>
            </a:r>
            <a:r>
              <a:rPr lang="ro-RO" i="1" dirty="0"/>
              <a:t>Leibnitz</a:t>
            </a:r>
            <a:r>
              <a:rPr lang="ro-RO" dirty="0"/>
              <a:t> şi </a:t>
            </a:r>
            <a:r>
              <a:rPr lang="ro-RO" i="1" dirty="0"/>
              <a:t>Wolf</a:t>
            </a:r>
            <a:r>
              <a:rPr lang="ro-RO" dirty="0"/>
              <a:t> introduc conceptele de </a:t>
            </a:r>
            <a:r>
              <a:rPr lang="ro-RO" b="1" i="1" dirty="0"/>
              <a:t>percepţie,</a:t>
            </a:r>
            <a:r>
              <a:rPr lang="ro-RO" b="1" dirty="0"/>
              <a:t> </a:t>
            </a:r>
            <a:r>
              <a:rPr lang="ro-RO" b="1" i="1" dirty="0"/>
              <a:t>apercepţie</a:t>
            </a:r>
            <a:r>
              <a:rPr lang="ro-RO" i="1" dirty="0"/>
              <a:t>, adevăr analitic şi sintetic</a:t>
            </a:r>
            <a:r>
              <a:rPr lang="ro-RO" dirty="0"/>
              <a:t>, </a:t>
            </a:r>
            <a:r>
              <a:rPr lang="ro-RO" i="1" dirty="0"/>
              <a:t>Kant</a:t>
            </a:r>
            <a:r>
              <a:rPr lang="ro-RO" dirty="0"/>
              <a:t> realizează sinteza din </a:t>
            </a:r>
            <a:r>
              <a:rPr lang="ro-RO" b="1" dirty="0"/>
              <a:t>Critica Raţiunii Pure</a:t>
            </a:r>
            <a:r>
              <a:rPr lang="ro-RO" dirty="0"/>
              <a:t> prin care:  </a:t>
            </a:r>
            <a:r>
              <a:rPr lang="ro-RO" u="sng" dirty="0"/>
              <a:t>intelectul eului conştient sintetizează</a:t>
            </a:r>
            <a:r>
              <a:rPr lang="ro-RO" dirty="0"/>
              <a:t> datele perceptive recoltate prin simţuri, pe </a:t>
            </a:r>
            <a:r>
              <a:rPr lang="ro-RO" i="1" dirty="0"/>
              <a:t>baza categoriilor apriorice ale esteticii transcendentale (spaţio-temporale) şi a categoriilor intelectului.</a:t>
            </a:r>
          </a:p>
          <a:p>
            <a:pPr algn="just"/>
            <a:r>
              <a:rPr lang="ro-RO" b="1" dirty="0"/>
              <a:t>În întreagă această istorie, conceptul de persoană nu intervine</a:t>
            </a:r>
            <a:r>
              <a:rPr lang="ro-RO" i="1" dirty="0"/>
              <a:t>.</a:t>
            </a:r>
            <a:endParaRPr lang="en-US" dirty="0"/>
          </a:p>
        </p:txBody>
      </p:sp>
    </p:spTree>
    <p:extLst>
      <p:ext uri="{BB962C8B-B14F-4D97-AF65-F5344CB8AC3E}">
        <p14:creationId xmlns:p14="http://schemas.microsoft.com/office/powerpoint/2010/main" val="10580847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a:extLst>
              <a:ext uri="{FF2B5EF4-FFF2-40B4-BE49-F238E27FC236}">
                <a16:creationId xmlns:a16="http://schemas.microsoft.com/office/drawing/2014/main" id="{5618287F-6837-4446-8873-A2CE942A6AC0}"/>
              </a:ext>
            </a:extLst>
          </p:cNvPr>
          <p:cNvSpPr>
            <a:spLocks noGrp="1"/>
          </p:cNvSpPr>
          <p:nvPr>
            <p:ph idx="1"/>
          </p:nvPr>
        </p:nvSpPr>
        <p:spPr>
          <a:xfrm>
            <a:off x="2046771" y="1220719"/>
            <a:ext cx="8915400" cy="5109882"/>
          </a:xfrm>
        </p:spPr>
        <p:txBody>
          <a:bodyPr>
            <a:normAutofit/>
          </a:bodyPr>
          <a:lstStyle/>
          <a:p>
            <a:pPr algn="just"/>
            <a:endParaRPr lang="en-US" dirty="0">
              <a:latin typeface="Times New Roman" panose="02020603050405020304" pitchFamily="18" charset="0"/>
              <a:cs typeface="Times New Roman" panose="02020603050405020304" pitchFamily="18" charset="0"/>
            </a:endParaRPr>
          </a:p>
          <a:p>
            <a:pPr algn="just"/>
            <a:endParaRPr lang="en-US" dirty="0">
              <a:latin typeface="Times New Roman" panose="02020603050405020304" pitchFamily="18" charset="0"/>
              <a:cs typeface="Times New Roman" panose="02020603050405020304" pitchFamily="18" charset="0"/>
            </a:endParaRPr>
          </a:p>
          <a:p>
            <a:pPr algn="just"/>
            <a:r>
              <a:rPr lang="ro-RO" dirty="0"/>
              <a:t> Expresia de </a:t>
            </a:r>
            <a:r>
              <a:rPr lang="ro-RO" b="1" i="1" dirty="0"/>
              <a:t>persona</a:t>
            </a:r>
            <a:r>
              <a:rPr lang="ro-RO" i="1" dirty="0"/>
              <a:t> (prosopon</a:t>
            </a:r>
            <a:r>
              <a:rPr lang="ro-RO" dirty="0"/>
              <a:t> în greceşte) a fost folosită în antichitate pentru a desemna masca teatrală şi re-prezentarea cuiva într-o instanţă de dezbatere publică (în calitate de “caz”), tipic fiind procesul judiciar.</a:t>
            </a:r>
            <a:endParaRPr lang="en-US" dirty="0"/>
          </a:p>
          <a:p>
            <a:pPr algn="just"/>
            <a:r>
              <a:rPr lang="ro-RO" dirty="0"/>
              <a:t>La sfârşitul antichităţii, </a:t>
            </a:r>
            <a:r>
              <a:rPr lang="ro-RO" i="1" dirty="0"/>
              <a:t>Boethius</a:t>
            </a:r>
            <a:r>
              <a:rPr lang="ro-RO" dirty="0"/>
              <a:t> </a:t>
            </a:r>
            <a:r>
              <a:rPr lang="ro-RO" u="sng" dirty="0"/>
              <a:t>include conceptul de persoană în dogmatica creştinismului triontic</a:t>
            </a:r>
            <a:r>
              <a:rPr lang="ro-RO" dirty="0"/>
              <a:t>, pentru a defini cele trei ipostaze ale ființei divine care, prin “perihoreză”, se iubesc între ele din eternitate.</a:t>
            </a:r>
            <a:endParaRPr lang="en-US" dirty="0"/>
          </a:p>
          <a:p>
            <a:pPr algn="just"/>
            <a:r>
              <a:rPr lang="ro-RO" dirty="0"/>
              <a:t>In </a:t>
            </a:r>
            <a:r>
              <a:rPr lang="ro-RO" b="1" dirty="0"/>
              <a:t>Critica raţiunii practice</a:t>
            </a:r>
            <a:r>
              <a:rPr lang="ro-RO" dirty="0"/>
              <a:t>, </a:t>
            </a:r>
            <a:r>
              <a:rPr lang="ro-RO" i="1" dirty="0"/>
              <a:t>Kant</a:t>
            </a:r>
            <a:r>
              <a:rPr lang="ro-RO" dirty="0"/>
              <a:t> consideră că, prin “imperativul categoric” </a:t>
            </a:r>
            <a:r>
              <a:rPr lang="ro-RO" u="sng" dirty="0"/>
              <a:t>individual uman - înțeles ca persoană ce se raportează la altă persoană </a:t>
            </a:r>
            <a:r>
              <a:rPr lang="ro-RO" dirty="0"/>
              <a:t>-, poate viza “lucrul în sine” (pentru că...în această ipostază el atinge “rangul angelic al persoanei).</a:t>
            </a:r>
            <a:endParaRPr lang="en-US" dirty="0"/>
          </a:p>
        </p:txBody>
      </p:sp>
    </p:spTree>
    <p:extLst>
      <p:ext uri="{BB962C8B-B14F-4D97-AF65-F5344CB8AC3E}">
        <p14:creationId xmlns:p14="http://schemas.microsoft.com/office/powerpoint/2010/main" val="31649412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a:extLst>
              <a:ext uri="{FF2B5EF4-FFF2-40B4-BE49-F238E27FC236}">
                <a16:creationId xmlns:a16="http://schemas.microsoft.com/office/drawing/2014/main" id="{E0279120-9558-4923-8754-EC0BC6B766B6}"/>
              </a:ext>
            </a:extLst>
          </p:cNvPr>
          <p:cNvSpPr>
            <a:spLocks noGrp="1"/>
          </p:cNvSpPr>
          <p:nvPr>
            <p:ph idx="1"/>
          </p:nvPr>
        </p:nvSpPr>
        <p:spPr>
          <a:xfrm>
            <a:off x="1984778" y="1738394"/>
            <a:ext cx="8915400" cy="3777622"/>
          </a:xfrm>
        </p:spPr>
        <p:txBody>
          <a:bodyPr>
            <a:normAutofit/>
          </a:bodyPr>
          <a:lstStyle/>
          <a:p>
            <a:pPr algn="just"/>
            <a:r>
              <a:rPr lang="ro-RO" b="1" dirty="0"/>
              <a:t>În sec. XIX conceptual de persoană nu a fost abordat de noua “psihologie ştiinţifică cantitativă” (de laborator</a:t>
            </a:r>
            <a:r>
              <a:rPr lang="ro-RO" dirty="0"/>
              <a:t>), fiind utilizat doar cu trimitere la “personalităţile” creatoare şi istorice.</a:t>
            </a:r>
            <a:endParaRPr lang="en-US" dirty="0"/>
          </a:p>
          <a:p>
            <a:pPr algn="just"/>
            <a:r>
              <a:rPr lang="ro-RO" dirty="0"/>
              <a:t>Pe de altă parte, pe parcursul acestui secol au luat fiinţă – mai ales în SUA şi Franţa – </a:t>
            </a:r>
            <a:r>
              <a:rPr lang="ro-RO" b="1" dirty="0"/>
              <a:t>mişcări doctrinare, “personaliste</a:t>
            </a:r>
            <a:r>
              <a:rPr lang="ro-RO" dirty="0"/>
              <a:t>” de orientare creştină (Harris, Rowison, Bown, Renouviere, Flewing) care cultivau respectul pentru “demnitatea persoanei umane”, cu iz transcendental.</a:t>
            </a:r>
            <a:endParaRPr lang="en-US" dirty="0"/>
          </a:p>
          <a:p>
            <a:pPr algn="just"/>
            <a:r>
              <a:rPr lang="ro-RO" i="1" u="sng" dirty="0"/>
              <a:t>Psihanaliza</a:t>
            </a:r>
            <a:r>
              <a:rPr lang="ro-RO" u="sng" dirty="0"/>
              <a:t>, </a:t>
            </a:r>
            <a:r>
              <a:rPr lang="ro-RO" dirty="0"/>
              <a:t>care s-a născut la cumpăna dintre sec. XIX şi sec.XX, a </a:t>
            </a:r>
            <a:r>
              <a:rPr lang="ro-RO" u="sng" dirty="0"/>
              <a:t>ignorat în elaborările sale și ea persoana </a:t>
            </a:r>
            <a:r>
              <a:rPr lang="ro-RO" dirty="0"/>
              <a:t>– chiar dacă a cochetat la un moment dat cu caracteriologia. Ea a promovat însă ideea introjecţiei în inconştientul psihismului individual a imagourilor persoanelor de ataşament din copilărie, în relaţii tensionat conflictuale cu sinele subiectului</a:t>
            </a:r>
            <a:r>
              <a:rPr lang="ro-RO" u="sng" dirty="0"/>
              <a:t>.</a:t>
            </a:r>
            <a:endParaRPr lang="en-US" dirty="0"/>
          </a:p>
        </p:txBody>
      </p:sp>
    </p:spTree>
    <p:extLst>
      <p:ext uri="{BB962C8B-B14F-4D97-AF65-F5344CB8AC3E}">
        <p14:creationId xmlns:p14="http://schemas.microsoft.com/office/powerpoint/2010/main" val="1429055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a:extLst>
              <a:ext uri="{FF2B5EF4-FFF2-40B4-BE49-F238E27FC236}">
                <a16:creationId xmlns:a16="http://schemas.microsoft.com/office/drawing/2014/main" id="{E0279120-9558-4923-8754-EC0BC6B766B6}"/>
              </a:ext>
            </a:extLst>
          </p:cNvPr>
          <p:cNvSpPr>
            <a:spLocks noGrp="1"/>
          </p:cNvSpPr>
          <p:nvPr>
            <p:ph idx="1"/>
          </p:nvPr>
        </p:nvSpPr>
        <p:spPr>
          <a:xfrm>
            <a:off x="2023524" y="1286359"/>
            <a:ext cx="8915400" cy="4539622"/>
          </a:xfrm>
        </p:spPr>
        <p:txBody>
          <a:bodyPr/>
          <a:lstStyle/>
          <a:p>
            <a:pPr marL="0" indent="0">
              <a:buNone/>
            </a:pPr>
            <a:endParaRPr lang="ro-RO" dirty="0">
              <a:latin typeface="Times New Roman" panose="02020603050405020304" pitchFamily="18" charset="0"/>
              <a:cs typeface="Times New Roman" panose="02020603050405020304" pitchFamily="18" charset="0"/>
            </a:endParaRPr>
          </a:p>
          <a:p>
            <a:pPr algn="just"/>
            <a:r>
              <a:rPr lang="ro-RO" dirty="0"/>
              <a:t>Psihologia ştiinţifică a sec.XX s-a flancat continuu de  instanțe doctrinare, precum “</a:t>
            </a:r>
            <a:r>
              <a:rPr lang="ro-RO" i="1" dirty="0"/>
              <a:t>comportamentalismul</a:t>
            </a:r>
            <a:r>
              <a:rPr lang="ro-RO" dirty="0"/>
              <a:t>” cutiei negre - în care se măsoară parametrii de intrare şi de ieşire -, dublată apoi de “</a:t>
            </a:r>
            <a:r>
              <a:rPr lang="ro-RO" i="1" dirty="0"/>
              <a:t>configuraţionism</a:t>
            </a:r>
            <a:r>
              <a:rPr lang="ro-RO" dirty="0"/>
              <a:t>”. Ea a stimulat cercetări de psihologie animală şi prelucrarea statistică a datelor.</a:t>
            </a:r>
            <a:endParaRPr lang="en-US" dirty="0"/>
          </a:p>
          <a:p>
            <a:pPr algn="just"/>
            <a:r>
              <a:rPr lang="ro-RO" dirty="0"/>
              <a:t>În a doua jumătate a sec.XIX, odată cu progresul psihologiei animale în direcţia etologiei - şi a psihanalizei în cea a psihologiei eului  şi a relaţiilor obiectuale -, s-a dezvoltat şi </a:t>
            </a:r>
            <a:r>
              <a:rPr lang="ro-RO" i="1" dirty="0"/>
              <a:t>doctrina ataşamentului</a:t>
            </a:r>
            <a:r>
              <a:rPr lang="ro-RO" dirty="0"/>
              <a:t>.</a:t>
            </a:r>
            <a:endParaRPr lang="en-US" dirty="0"/>
          </a:p>
          <a:p>
            <a:pPr algn="just"/>
            <a:r>
              <a:rPr lang="ro-RO" dirty="0"/>
              <a:t>Spre sfârşitul </a:t>
            </a:r>
            <a:r>
              <a:rPr lang="ro-RO" dirty="0" err="1"/>
              <a:t>sec.XX</a:t>
            </a:r>
            <a:r>
              <a:rPr lang="ro-RO" dirty="0"/>
              <a:t>, după ce intră în scenă studiile de psihologie developmentală şi se impune </a:t>
            </a:r>
            <a:r>
              <a:rPr lang="ro-RO" i="1" dirty="0"/>
              <a:t>cognitivismul</a:t>
            </a:r>
            <a:r>
              <a:rPr lang="ro-RO" dirty="0"/>
              <a:t> (alături de neuroştiinţe </a:t>
            </a:r>
            <a:r>
              <a:rPr lang="ro-RO" dirty="0" err="1"/>
              <a:t>şi</a:t>
            </a:r>
            <a:r>
              <a:rPr lang="ro-RO" dirty="0"/>
              <a:t> IA, se </a:t>
            </a:r>
            <a:r>
              <a:rPr lang="ro-RO" dirty="0" err="1"/>
              <a:t>desvoltă,în</a:t>
            </a:r>
            <a:r>
              <a:rPr lang="ro-RO" dirty="0"/>
              <a:t> fârșit, interesul pentru psihologia persoanei.</a:t>
            </a:r>
            <a:endParaRPr lang="en-US" dirty="0"/>
          </a:p>
          <a:p>
            <a:pPr algn="just">
              <a:buNone/>
            </a:pPr>
            <a:endParaRPr lang="en-US" dirty="0"/>
          </a:p>
        </p:txBody>
      </p:sp>
    </p:spTree>
    <p:extLst>
      <p:ext uri="{BB962C8B-B14F-4D97-AF65-F5344CB8AC3E}">
        <p14:creationId xmlns:p14="http://schemas.microsoft.com/office/powerpoint/2010/main" val="37507139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a:extLst>
              <a:ext uri="{FF2B5EF4-FFF2-40B4-BE49-F238E27FC236}">
                <a16:creationId xmlns:a16="http://schemas.microsoft.com/office/drawing/2014/main" id="{E0279120-9558-4923-8754-EC0BC6B766B6}"/>
              </a:ext>
            </a:extLst>
          </p:cNvPr>
          <p:cNvSpPr>
            <a:spLocks noGrp="1"/>
          </p:cNvSpPr>
          <p:nvPr>
            <p:ph idx="1"/>
          </p:nvPr>
        </p:nvSpPr>
        <p:spPr>
          <a:xfrm>
            <a:off x="1969280" y="797527"/>
            <a:ext cx="8915400" cy="5059452"/>
          </a:xfrm>
        </p:spPr>
        <p:txBody>
          <a:bodyPr>
            <a:normAutofit/>
          </a:bodyPr>
          <a:lstStyle/>
          <a:p>
            <a:pPr algn="just">
              <a:lnSpc>
                <a:spcPct val="150000"/>
              </a:lnSpc>
            </a:pPr>
            <a:endParaRPr lang="en-US" dirty="0">
              <a:latin typeface="Times New Roman" panose="02020603050405020304" pitchFamily="18" charset="0"/>
              <a:cs typeface="Times New Roman" panose="02020603050405020304" pitchFamily="18" charset="0"/>
            </a:endParaRPr>
          </a:p>
          <a:p>
            <a:pPr algn="just">
              <a:lnSpc>
                <a:spcPct val="150000"/>
              </a:lnSpc>
            </a:pPr>
            <a:endParaRPr lang="en-US" dirty="0">
              <a:latin typeface="Times New Roman" panose="02020603050405020304" pitchFamily="18" charset="0"/>
              <a:cs typeface="Times New Roman" panose="02020603050405020304" pitchFamily="18" charset="0"/>
            </a:endParaRPr>
          </a:p>
          <a:p>
            <a:pPr algn="just"/>
            <a:r>
              <a:rPr lang="ro-RO" b="1" dirty="0"/>
              <a:t>O psihologie științifică a persoanei se va dezvolta în cultura occidentală doar în a doua jumătate a sec.XX</a:t>
            </a:r>
            <a:r>
              <a:rPr lang="ro-RO" dirty="0"/>
              <a:t>, pornind de la caracteriologie (Allport, </a:t>
            </a:r>
            <a:r>
              <a:rPr lang="ro-RO" dirty="0" err="1"/>
              <a:t>Cattel</a:t>
            </a:r>
            <a:r>
              <a:rPr lang="ro-RO" dirty="0"/>
              <a:t>, </a:t>
            </a:r>
            <a:r>
              <a:rPr lang="ro-RO" dirty="0" err="1"/>
              <a:t>Muray</a:t>
            </a:r>
            <a:r>
              <a:rPr lang="ro-RO" dirty="0"/>
              <a:t>). Aceasta va evolua, pe de o parte în direcţia caracteriologică a celor </a:t>
            </a:r>
            <a:r>
              <a:rPr lang="ro-RO" b="1" dirty="0"/>
              <a:t>Cinci mari factori</a:t>
            </a:r>
            <a:r>
              <a:rPr lang="ro-RO" dirty="0"/>
              <a:t>…pe de altă parte în cea a “relaţiilor interpersonale” (Sullivan, circumplexul interpersonal – Leary, Kisker, Wiggins).</a:t>
            </a:r>
            <a:endParaRPr lang="en-US" dirty="0"/>
          </a:p>
          <a:p>
            <a:pPr algn="just"/>
            <a:r>
              <a:rPr lang="ro-RO" dirty="0"/>
              <a:t> La dezvoltarea psihologiei persoanei va contribui acum şi neofenomenologia, cognitivismul (prin studierea ToM – mentism), psihologia ciclurilor vieţii şi cea evoluţionistă. Se dezvoltă de asemenea </a:t>
            </a:r>
            <a:r>
              <a:rPr lang="ro-RO" b="1" dirty="0"/>
              <a:t>o doctrină psihologic narativă a persoanei (McAdams).</a:t>
            </a:r>
            <a:endParaRPr lang="en-US" b="1" dirty="0"/>
          </a:p>
          <a:p>
            <a:pPr algn="just"/>
            <a:r>
              <a:rPr lang="ro-RO" dirty="0"/>
              <a:t>Psihologia persoanei se corelează cu psihosociologia, privitoare la  rețelele sociale intime (de suport social) și publice (privitoare la statutul și rolul social),… cu problematica sociabilității, manipulării..a imaginii de sine…etc.</a:t>
            </a:r>
            <a:endParaRPr lang="en-US" dirty="0"/>
          </a:p>
          <a:p>
            <a:pPr marL="0" indent="0" algn="just">
              <a:lnSpc>
                <a:spcPct val="150000"/>
              </a:lnSpc>
              <a:spcAft>
                <a:spcPts val="800"/>
              </a:spcAft>
              <a:buNone/>
            </a:pPr>
            <a:endParaRPr lang="ro-RO" dirty="0">
              <a:effectLst/>
              <a:latin typeface="Calibri" panose="020F0502020204030204" pitchFamily="34" charset="0"/>
              <a:ea typeface="Calibri" panose="020F0502020204030204" pitchFamily="34" charset="0"/>
              <a:cs typeface="Times New Roman" panose="02020603050405020304" pitchFamily="18" charset="0"/>
            </a:endParaRPr>
          </a:p>
          <a:p>
            <a:endParaRPr lang="ro-RO" dirty="0"/>
          </a:p>
        </p:txBody>
      </p:sp>
    </p:spTree>
    <p:extLst>
      <p:ext uri="{BB962C8B-B14F-4D97-AF65-F5344CB8AC3E}">
        <p14:creationId xmlns:p14="http://schemas.microsoft.com/office/powerpoint/2010/main" val="25973963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a:extLst>
              <a:ext uri="{FF2B5EF4-FFF2-40B4-BE49-F238E27FC236}">
                <a16:creationId xmlns:a16="http://schemas.microsoft.com/office/drawing/2014/main" id="{E0279120-9558-4923-8754-EC0BC6B766B6}"/>
              </a:ext>
            </a:extLst>
          </p:cNvPr>
          <p:cNvSpPr>
            <a:spLocks noGrp="1"/>
          </p:cNvSpPr>
          <p:nvPr>
            <p:ph idx="1"/>
          </p:nvPr>
        </p:nvSpPr>
        <p:spPr>
          <a:xfrm>
            <a:off x="2170015" y="1746839"/>
            <a:ext cx="8915400" cy="4177487"/>
          </a:xfrm>
        </p:spPr>
        <p:txBody>
          <a:bodyPr>
            <a:normAutofit/>
          </a:bodyPr>
          <a:lstStyle/>
          <a:p>
            <a:pPr algn="just"/>
            <a:r>
              <a:rPr lang="ro-RO" dirty="0"/>
              <a:t>Faptul că “psihologia ştiinţifică” a persoanei s-a constituit tardiv, nu înseamnă o lipsă de interes teoretic în această direcţie pe parcursul sec.XX. </a:t>
            </a:r>
            <a:r>
              <a:rPr lang="ro-RO" b="1" dirty="0"/>
              <a:t>O atenție specială merită filosofia fenomenologic existenţialistă (germană) de la începutul sec.XX: Husserl, Scheler, Buber, Heidegger, Jaspers etc.</a:t>
            </a:r>
            <a:endParaRPr lang="en-US" dirty="0"/>
          </a:p>
          <a:p>
            <a:pPr algn="just"/>
            <a:r>
              <a:rPr lang="ro-RO" dirty="0"/>
              <a:t>În cadrul acesteia, </a:t>
            </a:r>
            <a:r>
              <a:rPr lang="ro-RO" b="1" u="sng" dirty="0"/>
              <a:t>conceptul de persoană e amplu abordat, în corelație cu problematica valorilor </a:t>
            </a:r>
            <a:r>
              <a:rPr lang="ro-RO" dirty="0"/>
              <a:t>– ce s-a impus deja din sec.XIX, prin elaborările neo-kantiene şi filosofia lui Nietzsche (care proslăvea creativitate vitalităţii, dincolo de toate valorile prestabilite)…</a:t>
            </a:r>
            <a:endParaRPr lang="en-US" dirty="0"/>
          </a:p>
          <a:p>
            <a:pPr algn="just"/>
            <a:r>
              <a:rPr lang="ro-RO" dirty="0"/>
              <a:t>Tot în sec.XIX s-a constituit treptat grupajul „</a:t>
            </a:r>
            <a:r>
              <a:rPr lang="ro-RO" u="sng" dirty="0"/>
              <a:t>ştiinţelor umane</a:t>
            </a:r>
            <a:r>
              <a:rPr lang="ro-RO" dirty="0"/>
              <a:t>” („ale spiritului„ - în continuitatea Filosofiei spiritului a lui Hegel): istoria, sociologia, lingvistica, psihologia, etologia etc.</a:t>
            </a:r>
            <a:endParaRPr lang="en-US" dirty="0"/>
          </a:p>
          <a:p>
            <a:pPr marL="0" indent="0" algn="just">
              <a:lnSpc>
                <a:spcPct val="150000"/>
              </a:lnSpc>
              <a:spcAft>
                <a:spcPts val="800"/>
              </a:spcAft>
              <a:buNone/>
            </a:pPr>
            <a:endParaRPr lang="ro-RO"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ro-RO" dirty="0"/>
          </a:p>
        </p:txBody>
      </p:sp>
    </p:spTree>
    <p:extLst>
      <p:ext uri="{BB962C8B-B14F-4D97-AF65-F5344CB8AC3E}">
        <p14:creationId xmlns:p14="http://schemas.microsoft.com/office/powerpoint/2010/main" val="4201820904"/>
      </p:ext>
    </p:extLst>
  </p:cSld>
  <p:clrMapOvr>
    <a:masterClrMapping/>
  </p:clrMapOvr>
</p:sld>
</file>

<file path=ppt/theme/theme1.xml><?xml version="1.0" encoding="utf-8"?>
<a:theme xmlns:a="http://schemas.openxmlformats.org/drawingml/2006/main" name="Adiere">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1397</TotalTime>
  <Words>3135</Words>
  <Application>Microsoft Office PowerPoint</Application>
  <PresentationFormat>Ecran lat</PresentationFormat>
  <Paragraphs>92</Paragraphs>
  <Slides>27</Slides>
  <Notes>0</Notes>
  <HiddenSlides>0</HiddenSlides>
  <MMClips>0</MMClips>
  <ScaleCrop>false</ScaleCrop>
  <HeadingPairs>
    <vt:vector size="6" baseType="variant">
      <vt:variant>
        <vt:lpstr>Fonturi utilizate</vt:lpstr>
      </vt:variant>
      <vt:variant>
        <vt:i4>5</vt:i4>
      </vt:variant>
      <vt:variant>
        <vt:lpstr>Temă</vt:lpstr>
      </vt:variant>
      <vt:variant>
        <vt:i4>1</vt:i4>
      </vt:variant>
      <vt:variant>
        <vt:lpstr>Titluri diapozitive</vt:lpstr>
      </vt:variant>
      <vt:variant>
        <vt:i4>27</vt:i4>
      </vt:variant>
    </vt:vector>
  </HeadingPairs>
  <TitlesOfParts>
    <vt:vector size="33" baseType="lpstr">
      <vt:lpstr>Arial</vt:lpstr>
      <vt:lpstr>Calibri</vt:lpstr>
      <vt:lpstr>Century Gothic</vt:lpstr>
      <vt:lpstr>Times New Roman</vt:lpstr>
      <vt:lpstr>Wingdings 3</vt:lpstr>
      <vt:lpstr>Adiere</vt:lpstr>
      <vt:lpstr>  Psihoterapia analizei existențiale (personale) AE-LT și tradiția filosofiei fenomenologico existențialiste germane.</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Prezentare PowerPoint</dc:title>
  <dc:creator>Mircea</dc:creator>
  <cp:lastModifiedBy>Mircea</cp:lastModifiedBy>
  <cp:revision>239</cp:revision>
  <dcterms:created xsi:type="dcterms:W3CDTF">2024-05-13T09:02:54Z</dcterms:created>
  <dcterms:modified xsi:type="dcterms:W3CDTF">2025-12-30T10:05:23Z</dcterms:modified>
</cp:coreProperties>
</file>