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8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7" r:id="rId23"/>
    <p:sldId id="288" r:id="rId24"/>
    <p:sldId id="281" r:id="rId25"/>
    <p:sldId id="283" r:id="rId26"/>
    <p:sldId id="284" r:id="rId27"/>
    <p:sldId id="285" r:id="rId28"/>
    <p:sldId id="28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8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DE205-52AE-42A8-8D66-90BA470569B4}" type="datetimeFigureOut">
              <a:rPr lang="ro-RO" smtClean="0"/>
              <a:t>29.09.2026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9A60B-6A7B-4305-9383-FABCF641B22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2976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F9A60B-6A7B-4305-9383-FABCF641B22D}" type="slidenum">
              <a:rPr lang="ro-RO" smtClean="0"/>
              <a:t>9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8567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932B-5D6F-55C5-0814-F3F61EA12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4AF7B-9F26-1219-2602-A844F79EB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9110A-E9DC-7517-809A-F08F256D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E78D4-8C66-89AC-C672-DDD542C9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14EA3-52ED-51AF-2318-49B5D6F5A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91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5E9E-82CF-45CE-4C54-6FF2B233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6FB1-4EF2-5B48-BA1A-A13D898F7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4C67B-103C-1CF9-6357-C0D5CB0B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E7FF6-141C-18D3-27AA-88C2A52FB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21ACC-73DF-0B5F-2849-5E92DF5D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2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F16F-9B73-E88F-15C6-E33B5AF66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37D77-590F-49BD-A08D-047BE5653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653A3-84AD-4C3F-BE5F-5751F6750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B0F09-D461-6F07-344A-B884D2CA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E0BFE-D4C6-DB09-EC74-BDE5F9A1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00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7ECA5-3B9C-66AE-4D30-68E43821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9E61B-70C3-A46B-3176-AB3AEF5B5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5CF9D-2953-365F-1D39-5E61E0462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B3AD8-446E-CFC6-9D3C-77EA7BB6D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3253-4AD1-4BC0-9BBC-33BDF2D9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875F6-240F-D527-29A6-E7BF51E8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4573-AB9C-1058-7249-8670BA5E8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06ED4-FE6F-A47D-1A36-2FA98DDEE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57F5D6-E9D6-44E5-A7D1-285306FDF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B015F9-DEE5-8114-B8F3-08C9C442E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DEE08-985F-C106-F814-EB2B10299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4AAC3C-373A-A0E9-6690-CED9A0A58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A119A-8B31-0C27-80DF-AEE3729F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60EF2E-3445-B87B-6502-E6B65B725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9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812B-8B17-85F4-18E9-26BFDDDA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8C1D4-264A-EAD2-8771-0BC24356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FEA57-7A56-5827-9AAB-A3E92C69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73C26B-05F8-1F12-766A-A7D8BF0C5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6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CD5D51-4F6F-338E-1A23-2C7CDFF2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A09619-7D26-527E-1BE9-669EC7F07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94437-160B-1223-BE6B-BD0B33FF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0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5861-85EE-E343-F527-A43052370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A63E9-592E-60EA-06BF-908C21F41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AA080-469E-B6BF-B77D-0BF13CD49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ED37B-36B1-778B-FBF2-A14A4B48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9CFA2-8826-275C-2723-216437856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B2BB1-30A2-B8C8-12CD-F06B9F4A7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2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4182-21B5-028A-F460-AE4E89B6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64FAE5-58CA-5754-7A63-9EB13CCD4C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228CA-4C34-B338-E927-8408EB52D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44C7D-2D98-A689-E352-0C5533906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B2833-2A32-3B23-D7A9-83442C310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7C54F-B940-AB53-B236-8AEB81343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48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AB77C-76DD-2BC2-AE2A-79D01D1F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0B0243-2391-BAA5-97C8-79EFD4750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F5F89-67EB-82A8-8590-367DD7C5C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6BEC-28C6-532F-C9BC-47476E00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5AB01-6554-F401-D005-0BC6CC3CF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7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F0D2F1-E5BF-A41D-68F4-6141738BB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7118C-6207-F9C5-999B-D856BCA18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DBC2A-1516-6046-43D6-20EF1C05D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30A2-4E31-4059-F1CF-47CFDEED5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15CD4-503A-E751-8C0E-667AA515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1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35A4CF-D802-08C8-216C-9F30F2BE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2AF63-206C-E66A-D129-C38C34756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7977A-C106-A8B7-9CF6-5BF57975F1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1448A-FBAB-4E7C-862D-85C264FF46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49713-FA63-7D70-99D8-536828A1F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0ADB4-9797-8DDB-358B-21B4A8FD1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7FF6F2-B91A-457D-9A74-3C1F3B493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7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835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E8B224-E605-98A9-3654-82F13BCD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B634E7-F358-C94A-90EC-765E12748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9184" y="2822175"/>
            <a:ext cx="9390611" cy="993644"/>
          </a:xfrm>
        </p:spPr>
        <p:txBody>
          <a:bodyPr>
            <a:normAutofit fontScale="90000"/>
          </a:bodyPr>
          <a:lstStyle/>
          <a:p>
            <a:r>
              <a:rPr lang="ro-RO" sz="3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PSIHOPATOLOGIA IN PERSPECTIVA EVOLUTIONIST CULTURALĂ</a:t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A21AA06-6C17-FDFF-6C1E-86F51A2B2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924" y="4235334"/>
            <a:ext cx="6858000" cy="735676"/>
          </a:xfrm>
        </p:spPr>
        <p:txBody>
          <a:bodyPr/>
          <a:lstStyle/>
          <a:p>
            <a:r>
              <a:rPr lang="ro-RO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Prof.Dr.Mircea</a:t>
            </a:r>
            <a:r>
              <a:rPr lang="ro-RO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Lăzărescu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73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68DFC-23C5-09BA-0BCF-33BABD31C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40185924-9F2F-55E8-3324-2B82ABD1A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304" y="2119745"/>
            <a:ext cx="9858895" cy="4322619"/>
          </a:xfrm>
        </p:spPr>
        <p:txBody>
          <a:bodyPr>
            <a:normAutofit/>
          </a:bodyPr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	Primul sfert al sec XXI a sintetizat cercetările din sec  XX privitoare la psihismul persoanei, astfel  încât în prezent avem un contur relativ consistent al acestuia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usum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psihopatologiei. Sinteză ..ce se desfășoară încă, comportând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conversii terminologice. 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	Astfel...la începutul sec XXI s-a impus conceptul de SINE – SELF (ce lipsește din DSM-III) cu o largă accepție....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întâlnindu-l..atât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în sinteza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biopsihologică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lui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Panskeep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ca nucleu motivațional sedimentat la mamiferele superioare (și preluat de om).. ce reunește 7 arii instinctive bazale (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Seeking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Rage,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Fear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Lust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Care,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Play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	 ....cât și în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neofenomenologia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psihopatologică..ce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invocă acuma... disfuncția Self-ului – Sine (minimal..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intenţional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-reflexiv) pentru reformularea schizofreniei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Bleuleriene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(prin instrumentele</a:t>
            </a: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EASE /EAWE). </a:t>
            </a:r>
          </a:p>
          <a:p>
            <a:pPr algn="l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EA08874C-C66F-4836-A957-01458A0F8F5F}"/>
              </a:ext>
            </a:extLst>
          </p:cNvPr>
          <p:cNvSpPr/>
          <p:nvPr/>
        </p:nvSpPr>
        <p:spPr>
          <a:xfrm>
            <a:off x="2757450" y="1499710"/>
            <a:ext cx="6309360" cy="5452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SELF-UL</a:t>
            </a:r>
          </a:p>
        </p:txBody>
      </p:sp>
    </p:spTree>
    <p:extLst>
      <p:ext uri="{BB962C8B-B14F-4D97-AF65-F5344CB8AC3E}">
        <p14:creationId xmlns:p14="http://schemas.microsoft.com/office/powerpoint/2010/main" val="575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C4AE4F7-75EC-4B9B-BE56-5AD844E1C35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89" y="1152295"/>
            <a:ext cx="3058680" cy="4351338"/>
          </a:xfrm>
          <a:prstGeom prst="rect">
            <a:avLst/>
          </a:prstGeom>
        </p:spPr>
      </p:pic>
      <p:sp>
        <p:nvSpPr>
          <p:cNvPr id="5" name="Dreptunghi 4">
            <a:extLst>
              <a:ext uri="{FF2B5EF4-FFF2-40B4-BE49-F238E27FC236}">
                <a16:creationId xmlns:a16="http://schemas.microsoft.com/office/drawing/2014/main" id="{F71D31E5-85A3-46A4-B855-0FED69DDFA3C}"/>
              </a:ext>
            </a:extLst>
          </p:cNvPr>
          <p:cNvSpPr/>
          <p:nvPr/>
        </p:nvSpPr>
        <p:spPr>
          <a:xfrm>
            <a:off x="5143204" y="601937"/>
            <a:ext cx="6309360" cy="49663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,..De fapt... Self-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tindea acum să înlocuiască în psihologia omului sintagma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Eului conștient de sine</a:t>
            </a:r>
            <a:r>
              <a:rPr lang="ro-RO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sintetizată de Kant (și pe care o mai invoca Jaspers)... 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44914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68DFC-23C5-09BA-0BCF-33BABD31C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A4817E-2918-406A-A4F8-63AE62E540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8088" y="1739150"/>
            <a:ext cx="4912821" cy="38452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ubtitlu 3">
            <a:extLst>
              <a:ext uri="{FF2B5EF4-FFF2-40B4-BE49-F238E27FC236}">
                <a16:creationId xmlns:a16="http://schemas.microsoft.com/office/drawing/2014/main" id="{DD2EA731-7A89-4318-B244-F3A23FD69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3199" y="1205347"/>
            <a:ext cx="6735158" cy="529520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Această provocatoare impunere a conceptului de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Self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era contemporană cu deceniile în care a prins contur și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psihologia persoanei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prin:  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Personologia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caracterologică ce a condus la BFF...psihologia relațiilor interpersonale (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Sullivan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și a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Circumplexului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Interpersonal.. ..... . psihologia narativ biografică a persoanei </a:t>
            </a:r>
            <a:r>
              <a:rPr lang="ro-RO" sz="1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McAdams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)....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-sociologia și perspectiva rețelelor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sociale,..a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statutelor și rolurilor sociale -, ..  psihologia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developmentală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și a ciclurilor vieții...etc...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....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plus Self-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se impunea în acea perioadă și în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cognitivism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(susținut de „Filosofia minții„)..fiind agreat și de promotorii „Inteligențelor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rtificiale„.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92058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B716E6DD-575A-4321-9259-C1261A7B5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Dar, în aceeaşi perioadă s-a impus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 psihologia şi psihopatologia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evoluţionistă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....intervenind ca un fel de provocare…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vederea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contur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unui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model generic al psihismului specific uman... în ideea că..</a:t>
            </a:r>
          </a:p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-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stările psihopatologice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exprimă..deficite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disfuncţionale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ale unor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funcţii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manifestări normale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adaptative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</a:p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fapt... încă din perioada primului val evoluționist al sec XIX....s-a ridicat problema că:</a:t>
            </a:r>
          </a:p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Condiția psihopatologică ar putea fi considerată un fel de  „experiment natural„ ce scoate în relief structuri funcționale constitutive ale psihismului uman.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13511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4C306133-6C33-41F1-96F0-B8C350ED62A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9971" y="1436463"/>
            <a:ext cx="5011741" cy="39850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reptunghi 4">
            <a:extLst>
              <a:ext uri="{FF2B5EF4-FFF2-40B4-BE49-F238E27FC236}">
                <a16:creationId xmlns:a16="http://schemas.microsoft.com/office/drawing/2014/main" id="{243BE7F7-25A3-4358-8D86-3B4A909407DC}"/>
              </a:ext>
            </a:extLst>
          </p:cNvPr>
          <p:cNvSpPr/>
          <p:nvPr/>
        </p:nvSpPr>
        <p:spPr>
          <a:xfrm>
            <a:off x="4904509" y="968535"/>
            <a:ext cx="6799811" cy="49663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Ţ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inând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cont de cunoştinţele şi elaborăriler actuale   s-ar  putea formula că....un model standard generic al psihismului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distribui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între 2 poli: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" algn="just">
              <a:lnSpc>
                <a:spcPct val="107000"/>
              </a:lnSpc>
              <a:spcAft>
                <a:spcPts val="800"/>
              </a:spcAft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/Polul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IDENTITATII BIOGRAFICO CARACTERIALE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încorporat și circumscris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social..și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centrat de un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sine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agențial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intențional reflexiv, subiectiv..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autogenerator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..sintetizator..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auto-reprezentativ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cu sentimentul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delimitant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de „apartenență la sine„ (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ownership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a trăirilor....  și..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" algn="just">
              <a:lnSpc>
                <a:spcPct val="107000"/>
              </a:lnSpc>
              <a:spcAft>
                <a:spcPts val="800"/>
              </a:spcAft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b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/Polul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RAPORTARILOR PERCEPTIV ACTIVE LA SITUATIILE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ACTUALE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..integrate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în preocupări,. proiecte și relaționări de durată...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endParaRPr lang="ro-RO" dirty="0"/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3F1DCB0B-2F93-485C-942F-DBDFDEE52FFC}"/>
              </a:ext>
            </a:extLst>
          </p:cNvPr>
          <p:cNvSpPr/>
          <p:nvPr/>
        </p:nvSpPr>
        <p:spPr>
          <a:xfrm>
            <a:off x="2186247" y="191193"/>
            <a:ext cx="7512330" cy="5452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MODEL STANDARD AL PSIHISMULUI UMAN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2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544B9640-20C2-4DCD-8F84-3296C0E262C9}"/>
              </a:ext>
            </a:extLst>
          </p:cNvPr>
          <p:cNvSpPr/>
          <p:nvPr/>
        </p:nvSpPr>
        <p:spPr>
          <a:xfrm>
            <a:off x="6359236" y="1197032"/>
            <a:ext cx="5143204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Astfel structurat, psihismul persoanei ia ființă și există diacron – între naşterea şi prezentul său –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integrat fiind tot timpul  în reţelele sociale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en-US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en-US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practicile instituţionalizate ale unei comunităţi culturale date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.... dintr-o 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LUME UMANĂ 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istorică, bazată pe logos, norme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valori....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Substituent conținut 16">
            <a:extLst>
              <a:ext uri="{FF2B5EF4-FFF2-40B4-BE49-F238E27FC236}">
                <a16:creationId xmlns:a16="http://schemas.microsoft.com/office/drawing/2014/main" id="{D1DA694B-AE10-44BD-B4CC-6410EF0CD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11" y="1607228"/>
            <a:ext cx="5550131" cy="3873731"/>
          </a:xfrm>
        </p:spPr>
      </p:pic>
    </p:spTree>
    <p:extLst>
      <p:ext uri="{BB962C8B-B14F-4D97-AF65-F5344CB8AC3E}">
        <p14:creationId xmlns:p14="http://schemas.microsoft.com/office/powerpoint/2010/main" val="1808912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FC602050-B89D-4010-AFEB-660E74A92946}"/>
              </a:ext>
            </a:extLst>
          </p:cNvPr>
          <p:cNvSpPr/>
          <p:nvPr/>
        </p:nvSpPr>
        <p:spPr>
          <a:xfrm>
            <a:off x="6018414" y="1197032"/>
            <a:ext cx="5143204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 specificul existenţei sale zilnice în cadrul vieţii cotidiene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dintr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-o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lume bazată pe limbaj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instanţe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culturale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psihismul personal implică, prin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definiţie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și o continuă 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interacțiune cu medii fictive şi abstracte.. teoretice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....</a:t>
            </a:r>
            <a:r>
              <a:rPr lang="en-US" sz="18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discursiv  narative</a:t>
            </a:r>
            <a:r>
              <a:rPr lang="en-US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în care se manifestă deobicei ca personaj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)...</a:t>
            </a: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edii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ce-l înconjoară continuu, ca o atmosferă necesară respirației (deschizând orizontul  transcendenței).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Substituent conținut 8">
            <a:extLst>
              <a:ext uri="{FF2B5EF4-FFF2-40B4-BE49-F238E27FC236}">
                <a16:creationId xmlns:a16="http://schemas.microsoft.com/office/drawing/2014/main" id="{FCDBCFDC-733F-4181-8374-363D72412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49" y="1119699"/>
            <a:ext cx="4208782" cy="4351338"/>
          </a:xfrm>
        </p:spPr>
      </p:pic>
    </p:spTree>
    <p:extLst>
      <p:ext uri="{BB962C8B-B14F-4D97-AF65-F5344CB8AC3E}">
        <p14:creationId xmlns:p14="http://schemas.microsoft.com/office/powerpoint/2010/main" val="327220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CE766CA0-6258-4657-A85F-3A1561763058}"/>
              </a:ext>
            </a:extLst>
          </p:cNvPr>
          <p:cNvSpPr/>
          <p:nvPr/>
        </p:nvSpPr>
        <p:spPr>
          <a:xfrm>
            <a:off x="4621876" y="1330664"/>
            <a:ext cx="6464927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Psihopatologia se manifestă odată cu relaxarea (deficitar disfuncțională) a sintezelor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psihocerebrale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..ce asigură subiectului normal o adecvată comprehensiune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raportare la..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situațiile problematice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actualmente date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Faptul presupune.. funcționalitatea unei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particulare spațio-temporalității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și a parametrilor unei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adecvate coherențe centrale perceptiv-active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la nivelul tuturor structurilor sale funcționale constitutive...avându-se constant în vedere 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continua integrare a raportărilor sale actuale în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situaţii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degajate din evenimentele comunitare ) precum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și ..în propriile proiecte, preocupări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relaţionări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(fapt ce asigură subiectului, - între trăirea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actualităţii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fundalul duratei identitare), -  o anumită adâncime temporală ce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susţine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autonomia decizională.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setăText 6">
            <a:extLst>
              <a:ext uri="{FF2B5EF4-FFF2-40B4-BE49-F238E27FC236}">
                <a16:creationId xmlns:a16="http://schemas.microsoft.com/office/drawing/2014/main" id="{6947AB3B-8CB5-42F0-BACF-1B6E994CE4D5}"/>
              </a:ext>
            </a:extLst>
          </p:cNvPr>
          <p:cNvSpPr txBox="1"/>
          <p:nvPr/>
        </p:nvSpPr>
        <p:spPr>
          <a:xfrm>
            <a:off x="2734887" y="225889"/>
            <a:ext cx="6319749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SINTEZA PERSONALĂ A REALITĂŢII ACTUALE ŞI CADRUL LUMII VIEŢII COTIDIENE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Substituent conținut 18">
            <a:extLst>
              <a:ext uri="{FF2B5EF4-FFF2-40B4-BE49-F238E27FC236}">
                <a16:creationId xmlns:a16="http://schemas.microsoft.com/office/drawing/2014/main" id="{B3195421-3A1F-4A06-8D14-828A975A4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7" y="1460369"/>
            <a:ext cx="3322319" cy="4558045"/>
          </a:xfrm>
        </p:spPr>
      </p:pic>
    </p:spTree>
    <p:extLst>
      <p:ext uri="{BB962C8B-B14F-4D97-AF65-F5344CB8AC3E}">
        <p14:creationId xmlns:p14="http://schemas.microsoft.com/office/powerpoint/2010/main" val="1594154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4C6819F5-2FB7-4193-9B27-302090C6635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033" y="1409989"/>
            <a:ext cx="3263503" cy="4351338"/>
          </a:xfrm>
          <a:prstGeom prst="rect">
            <a:avLst/>
          </a:prstGeom>
        </p:spPr>
      </p:pic>
      <p:sp>
        <p:nvSpPr>
          <p:cNvPr id="5" name="Dreptunghi 4">
            <a:extLst>
              <a:ext uri="{FF2B5EF4-FFF2-40B4-BE49-F238E27FC236}">
                <a16:creationId xmlns:a16="http://schemas.microsoft.com/office/drawing/2014/main" id="{0FFA4F35-A5A6-43E7-A974-97E2FADB0189}"/>
              </a:ext>
            </a:extLst>
          </p:cNvPr>
          <p:cNvSpPr/>
          <p:nvPr/>
        </p:nvSpPr>
        <p:spPr>
          <a:xfrm>
            <a:off x="4538040" y="1409989"/>
            <a:ext cx="6464927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indent="44958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acest context...din perspectivă psihopatologică se impune atenţiei (dincolo de problematica decupării situaţiei actuale), şi o a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doua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încadrare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manifestărilor  psihice, corelativă integrării sale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normativitatea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ordin general a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parametrilor vieții cotidiene comunitare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Lebenswel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în germană..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Life..Words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în engleză)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indent="44958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mediul căreia... fiecare om există efectiv.... zi.. de zi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...împărtășindu-i tacit axiomele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745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3703582-691F-4A85-A21D-1104D34B8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004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Această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temă a lumii „vieții cotidiene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 s-a ridicat ca una semnificativă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psihologico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filosofic în fenomenologia existențialistă de la începutul sec XX (Husserl, Heidegger,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Scheler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).;. pe urmele unei tradiții antice stoice...reactivată în Renaștere ( G. Vico ) și cultivată în gândirea speculativă anglo-scoțiană („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sence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„). E vorba de `cadrul`(câmpul) semnificant normativ al lumii umane,  la care ne raportăm nemijlocit zilnic, ca un context sau fundal pentru receptarea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situaţiilor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problematice actuale în care ne implicăm..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În  psihopatologia doctrinară, după ce la începutul sec XX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Janet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încercat să propună (fără succes) o conceptualizare a „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ierarhiei sintezei realității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 ce se deteriorează în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psihastenie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....tema nu  a mai fost abordată decât sporadic.. de psihopatologia fenomenologică (mai ales în corelație cu schizofrenia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simplex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90043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325020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6E87192-B897-4C6E-9BD8-AB5D66A10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727" y="2130627"/>
            <a:ext cx="9882447" cy="25967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Din perspectivă pragmatică însă... ea ajunsese de mult să fie importantă pentru psihopatologia clinică, odată cu impunerea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azilelor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neuropsihiatrie în sec XIX. Când...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instituționalizarea era dictată tocmai prin </a:t>
            </a:r>
            <a:r>
              <a:rPr lang="ro-RO" sz="1800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deficitul de „testare a realității „ și „insuficiența conștientizării acestui deficit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 („</a:t>
            </a:r>
            <a:r>
              <a:rPr lang="ro-RO" sz="1800" i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insight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„), prezente la cazuistica etichetată ca </a:t>
            </a:r>
            <a:r>
              <a:rPr lang="ro-RO" sz="1800" b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psihotică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..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care..în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consecinţă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nu se mai putea administra..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cerea internată.(Primul diagnostic de „nebunie” nu-l pune medicul, ci persoanele apropiate de un incipient delirant).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62742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E4D81D7-1AE8-49ED-B4D4-450EB41EF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7183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Sistemul de diagnostic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DSM-II,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acceptat această tradiție 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definirii psihozei  prin 	gravitatea neînțelegerii parametrilor  vieții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cotidiene,.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.datorată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 unui grav deficit al „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testării realității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„.. și a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„pierderii  limitelor eului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Fapt care,...însă..... a fost criticat odată cu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DSM-III-IV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(2004-TR-Glosar)... ca fiind prea incluziv.. și nedeterminat simptomatic.  Motiv pentru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care..s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-a trecut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etichetarea psihozei..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doar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prin prezența a cel puțin unuia din 5 „sindroame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psihotice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„.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frunte cu delirul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...Fapt ce s-a menținut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în actualul DSM-5 (2013).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139236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C937B6A-2CEB-4573-9009-5A2F686B5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7183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DELIRUL CA PROTOTIP AL PSIHOZEI   EXTRAGE   SUBIECTUL DIN PARAMETRI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VIEŢII COTIDIENE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TRANSPUNANDU-L ÎNTR-O CONDIŢIE DE PERSONAJ</a:t>
            </a:r>
            <a:endParaRPr lang="ro-RO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Problema ce se ridică în prezent pentru o psihopatologie clinică înțeleasă antropologic – flancată de evoluționism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 care trece dincolo de el în perspectiva antropologică a culturii – e faptul că...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definirea DELIRULUI (care e pilonul etichetării psihozei) e lipsită și în prezent de o clarificare a  conținutului său tematic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..care să-i limpezească statutul antropologic.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Acceptarea unanimă a definirii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delirului (ce datează din sec XIX)...</a:t>
            </a:r>
            <a:r>
              <a:rPr lang="ro-RO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printr-o convingere absolută......într-o idee falsă  ce nu poate fi schimbată prin argumente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....nu spune de fapt niciun cuvânt privitor la problema: -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ce se referă această convingere ?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...Mai precis...faptul că ea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 se referă la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 „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stare de fapt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 ( e.g. 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că afară plouă când nu plouă)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 la un adevăr științific sau istoric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că soarele se învârte în jurul pământului  sau Napoleon a trăit și luptat în India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ci..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370701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33E025FB-49AD-48B6-A252-F7937CEC2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7183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...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referință la propria condiție identitară a pacientului....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...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(așa cum rezultă din TOATE temele delirante existente).. 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oferindu-i răspunsuri la întrebări existențiale precum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50000"/>
              </a:lnSpc>
              <a:spcAft>
                <a:spcPts val="800"/>
              </a:spcAft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- cine și cum sunt ?!!..ce valoare am?..  în ce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situație..condiție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mă aflu?? ...în ce relaționări... ce atitudini au alții privitor la mine ??...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50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Iar răspunsurile la astfel de întrebări.. transformă automat subiectul într-</a:t>
            </a:r>
            <a:r>
              <a:rPr lang="ro-RO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personaj...dintr-un scenariu fictiv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 tip narativ.. aberant...dintr-o lume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delirantă..în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care el crede nezdruncinat.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712294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reptunghi 8">
            <a:extLst>
              <a:ext uri="{FF2B5EF4-FFF2-40B4-BE49-F238E27FC236}">
                <a16:creationId xmlns:a16="http://schemas.microsoft.com/office/drawing/2014/main" id="{71DCB411-C6CD-4D17-97F1-86274C7BCC59}"/>
              </a:ext>
            </a:extLst>
          </p:cNvPr>
          <p:cNvSpPr/>
          <p:nvPr/>
        </p:nvSpPr>
        <p:spPr>
          <a:xfrm>
            <a:off x="4696691" y="1197032"/>
            <a:ext cx="6464927" cy="44722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Parametrii menționați se regăsesc în toată istoria psihiatriei.. de la...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-Don Quijote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ce e convins că identitatea sa 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schimbată..preluată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un personaj – cavaler rătăcitor...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Președintele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Schreber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...convins că Dumnezeu l-a ales special pe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el..ca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transformându-l în femeie și fecundându-l să repopuleze împreună lumea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sau,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cum formula un pacient din sec XIX a lui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Grisinger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o-RO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Pacientul se crede supravegheat de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poliţie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torturat prin electricitate de inamici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secreţi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ameninţat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francmasoni, posedat de diavoli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condamnat la torturi eterne”.</a:t>
            </a:r>
            <a:endParaRPr lang="ro-RO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Substituent conținut 12">
            <a:extLst>
              <a:ext uri="{FF2B5EF4-FFF2-40B4-BE49-F238E27FC236}">
                <a16:creationId xmlns:a16="http://schemas.microsoft.com/office/drawing/2014/main" id="{90E73A42-C780-4AB9-9A52-79D57469B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82" y="847899"/>
            <a:ext cx="3965567" cy="4979324"/>
          </a:xfrm>
        </p:spPr>
      </p:pic>
    </p:spTree>
    <p:extLst>
      <p:ext uri="{BB962C8B-B14F-4D97-AF65-F5344CB8AC3E}">
        <p14:creationId xmlns:p14="http://schemas.microsoft.com/office/powerpoint/2010/main" val="1665368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5CBC09D0-A853-4354-8D7A-12857BD2E597}"/>
              </a:ext>
            </a:extLst>
          </p:cNvPr>
          <p:cNvSpPr/>
          <p:nvPr/>
        </p:nvSpPr>
        <p:spPr>
          <a:xfrm>
            <a:off x="5361709" y="1263534"/>
            <a:ext cx="6464927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50000"/>
              </a:lnSpc>
              <a:spcAft>
                <a:spcPts val="800"/>
              </a:spcAft>
            </a:pP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Caracteristica de </a:t>
            </a:r>
            <a:r>
              <a:rPr lang="ro-RO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personaj dintr-un scenariu narativ fictiv</a:t>
            </a:r>
            <a:r>
              <a:rPr lang="ro-RO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poate fi identificată nu doar în </a:t>
            </a:r>
            <a:r>
              <a:rPr lang="ro-RO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tematicile paranoide..religioase sau fantastice.. ci și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delirurile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monotematice</a:t>
            </a:r>
            <a:r>
              <a:rPr lang="en-US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Substituent conținut 8">
            <a:extLst>
              <a:ext uri="{FF2B5EF4-FFF2-40B4-BE49-F238E27FC236}">
                <a16:creationId xmlns:a16="http://schemas.microsoft.com/office/drawing/2014/main" id="{54AFF054-CE01-4873-9972-EDE3CC40B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1533" y="1569309"/>
            <a:ext cx="4783131" cy="4015329"/>
          </a:xfrm>
        </p:spPr>
      </p:pic>
    </p:spTree>
    <p:extLst>
      <p:ext uri="{BB962C8B-B14F-4D97-AF65-F5344CB8AC3E}">
        <p14:creationId xmlns:p14="http://schemas.microsoft.com/office/powerpoint/2010/main" val="4253288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reptunghi 4">
            <a:extLst>
              <a:ext uri="{FF2B5EF4-FFF2-40B4-BE49-F238E27FC236}">
                <a16:creationId xmlns:a16="http://schemas.microsoft.com/office/drawing/2014/main" id="{169447CA-2A2E-4D84-B309-99355D924EE0}"/>
              </a:ext>
            </a:extLst>
          </p:cNvPr>
          <p:cNvSpPr/>
          <p:nvPr/>
        </p:nvSpPr>
        <p:spPr>
          <a:xfrm>
            <a:off x="4946073" y="1679170"/>
            <a:ext cx="6464927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50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Și,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deasemenea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în delirurile congruent afective..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fie ele maniacale – subiectul e convins că este sau va ajunge să fie ales președintele ONU,.,  că poate vindeca pe alții cu propria atingere.)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 sau depresive (că e bolnav de EBOLA și a infestat toată țara...că nu mai are organe si va trăi o eternitate)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Substituent conținut 8">
            <a:extLst>
              <a:ext uri="{FF2B5EF4-FFF2-40B4-BE49-F238E27FC236}">
                <a16:creationId xmlns:a16="http://schemas.microsoft.com/office/drawing/2014/main" id="{7A622446-243C-4523-BA85-F49751D12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90" y="1055717"/>
            <a:ext cx="4081549" cy="5178828"/>
          </a:xfrm>
        </p:spPr>
      </p:pic>
    </p:spTree>
    <p:extLst>
      <p:ext uri="{BB962C8B-B14F-4D97-AF65-F5344CB8AC3E}">
        <p14:creationId xmlns:p14="http://schemas.microsoft.com/office/powerpoint/2010/main" val="1742749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E49194F-6764-4CC6-94BB-51DD23016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" y="2266199"/>
            <a:ext cx="10515600" cy="5215255"/>
          </a:xfrm>
        </p:spPr>
        <p:txBody>
          <a:bodyPr>
            <a:normAutofit/>
          </a:bodyPr>
          <a:lstStyle/>
          <a:p>
            <a:pPr marL="67183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		Autoreprezentarea de sine – pe care delirul o deformează într-o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condiţie de personaj fictiv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este axul intim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ndalul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irilor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fiecărui om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 calitatea sa de persoană conștientă.  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Dar..o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altă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condiţie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posibilitate a </a:t>
            </a:r>
            <a:r>
              <a:rPr lang="ro-RO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existenţei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sale specifice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este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însăşi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structura LUMII UMANE în care el există. Ori pentru om, `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faptul-de-a-fi-în-lume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` se edifică bazal pe un sistem semiotic – de limbaj şi structuri ordonate semnificant -....la care el ajunge pe baza relaţionărilor sale intersubiective.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aceea...disfuncţii fundamental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psihotice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ale existenţei persoanei în lumea sa.....se mai realizează, prin `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dezorganizarea` logico-semantică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limbajului...şi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 blocajul relaţionărilor intim interpersonale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..ale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procesului autist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o-RO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Aspecte ce au fost intuite prin sindroamele majore prin care Bleuler a definit schizofrenia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autismul şi dezorganizarea ideo-verbală.</a:t>
            </a:r>
            <a:endParaRPr lang="ro-RO" dirty="0"/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D70A1121-5B44-46C8-A5DA-F19D5D18CBE9}"/>
              </a:ext>
            </a:extLst>
          </p:cNvPr>
          <p:cNvSpPr txBox="1"/>
          <p:nvPr/>
        </p:nvSpPr>
        <p:spPr>
          <a:xfrm>
            <a:off x="2200795" y="1155185"/>
            <a:ext cx="6097384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0430" algn="ctr">
              <a:lnSpc>
                <a:spcPct val="107000"/>
              </a:lnSpc>
              <a:spcAft>
                <a:spcPts val="800"/>
              </a:spcAft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AUTISMUL ŞI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DEZORGANIZAREA IDEO VERBALĂ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657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0DF60C8-C079-422A-9694-F683A161E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Psihopatologia nu are de ce să ignore astfel de analize privitoare la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condiţia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psihozei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(prin ieșirea persoanei dintre parametrii vieții cotidiene) orientate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neofenomenologic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cultural. 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stfel de analize ar putea să continue și în direcția ....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183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sindroame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ne-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psihotice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pentru a clarifica 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fragilizarea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integrării lor în cadrele situației actuale și a vieții cotidiene</a:t>
            </a:r>
          </a:p>
          <a:p>
            <a:pPr marL="67183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o-RO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Vom urmări în continuare câteva grupaje </a:t>
            </a:r>
            <a:r>
              <a:rPr lang="ro-RO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sindromatice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din perspectiva a patru parametri, cu intenția de 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identifica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apropierea pacientului de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condiţia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psihotică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fără ca acest proces să mai invoce pur și simplu.. alte sindroame psihopatologice.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FF68AC09-E5B7-4874-B6ED-CA4611695C61}"/>
              </a:ext>
            </a:extLst>
          </p:cNvPr>
          <p:cNvSpPr txBox="1"/>
          <p:nvPr/>
        </p:nvSpPr>
        <p:spPr>
          <a:xfrm>
            <a:off x="2982198" y="1058087"/>
            <a:ext cx="6097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FENOMENOLOGIA SINDROAMELOR NE-PSIHOTICE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713819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4B21308D-8154-4B1C-8600-DD69B8307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7445" y="1612671"/>
            <a:ext cx="5195456" cy="3882043"/>
          </a:xfrm>
        </p:spPr>
      </p:pic>
      <p:sp>
        <p:nvSpPr>
          <p:cNvPr id="6" name="Dreptunghi 5">
            <a:extLst>
              <a:ext uri="{FF2B5EF4-FFF2-40B4-BE49-F238E27FC236}">
                <a16:creationId xmlns:a16="http://schemas.microsoft.com/office/drawing/2014/main" id="{B7E03E07-E550-4652-9A9F-F06C91C497E5}"/>
              </a:ext>
            </a:extLst>
          </p:cNvPr>
          <p:cNvSpPr/>
          <p:nvPr/>
        </p:nvSpPr>
        <p:spPr>
          <a:xfrm>
            <a:off x="5037513" y="1385051"/>
            <a:ext cx="6464927" cy="419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1/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Autoevaluarea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părerea subiectivă despre sine, inclusiv ca agenție (esențială în convingerea delirantă)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2/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Particularitățile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raportării  deformate la situațiile actuale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prin disfuncții ale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temporo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-spațialității și corporalității trăite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3/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Deformarea relaționărilor inter-subiective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 diagrama intim public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algn="just">
              <a:lnSpc>
                <a:spcPct val="107000"/>
              </a:lnSpc>
              <a:spcAft>
                <a:spcPts val="8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4/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Perturbarea sentimentului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autonomie </a:t>
            </a:r>
            <a:r>
              <a:rPr lang="ro-RO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agențială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relațională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4189460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ubstituent conținut 8">
            <a:extLst>
              <a:ext uri="{FF2B5EF4-FFF2-40B4-BE49-F238E27FC236}">
                <a16:creationId xmlns:a16="http://schemas.microsoft.com/office/drawing/2014/main" id="{15FF3750-FFED-47F6-8BE8-B62B95516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70456" y="994472"/>
            <a:ext cx="5538469" cy="4829694"/>
          </a:xfrm>
        </p:spPr>
      </p:pic>
    </p:spTree>
    <p:extLst>
      <p:ext uri="{BB962C8B-B14F-4D97-AF65-F5344CB8AC3E}">
        <p14:creationId xmlns:p14="http://schemas.microsoft.com/office/powerpoint/2010/main" val="769410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ubstituent conținut 7">
            <a:extLst>
              <a:ext uri="{FF2B5EF4-FFF2-40B4-BE49-F238E27FC236}">
                <a16:creationId xmlns:a16="http://schemas.microsoft.com/office/drawing/2014/main" id="{C91B99B3-5D5B-45ED-A0AB-6194752D55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84516" y="839587"/>
            <a:ext cx="5710843" cy="5095701"/>
          </a:xfrm>
        </p:spPr>
      </p:pic>
      <p:pic>
        <p:nvPicPr>
          <p:cNvPr id="9" name="Substituent conținut 7">
            <a:extLst>
              <a:ext uri="{FF2B5EF4-FFF2-40B4-BE49-F238E27FC236}">
                <a16:creationId xmlns:a16="http://schemas.microsoft.com/office/drawing/2014/main" id="{DE7666DC-8110-49E5-8FD9-71F2E1A59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84514" y="839587"/>
            <a:ext cx="5710843" cy="509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25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ubstituent conținut 11">
            <a:extLst>
              <a:ext uri="{FF2B5EF4-FFF2-40B4-BE49-F238E27FC236}">
                <a16:creationId xmlns:a16="http://schemas.microsoft.com/office/drawing/2014/main" id="{C80F87C9-BAAC-4A4F-893F-7E7A751E3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149" y="465513"/>
            <a:ext cx="5394960" cy="6176356"/>
          </a:xfrm>
        </p:spPr>
      </p:pic>
    </p:spTree>
    <p:extLst>
      <p:ext uri="{BB962C8B-B14F-4D97-AF65-F5344CB8AC3E}">
        <p14:creationId xmlns:p14="http://schemas.microsoft.com/office/powerpoint/2010/main" val="1239306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ubstituent conținut 7">
            <a:extLst>
              <a:ext uri="{FF2B5EF4-FFF2-40B4-BE49-F238E27FC236}">
                <a16:creationId xmlns:a16="http://schemas.microsoft.com/office/drawing/2014/main" id="{6550E027-E269-4975-AEB7-014F876E9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18" y="881149"/>
            <a:ext cx="8246226" cy="5295814"/>
          </a:xfrm>
        </p:spPr>
      </p:pic>
    </p:spTree>
    <p:extLst>
      <p:ext uri="{BB962C8B-B14F-4D97-AF65-F5344CB8AC3E}">
        <p14:creationId xmlns:p14="http://schemas.microsoft.com/office/powerpoint/2010/main" val="257248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ubstituent conținut 7">
            <a:extLst>
              <a:ext uri="{FF2B5EF4-FFF2-40B4-BE49-F238E27FC236}">
                <a16:creationId xmlns:a16="http://schemas.microsoft.com/office/drawing/2014/main" id="{34D0FB9B-5727-453C-ACB5-AC22CEB13A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302" y="689956"/>
            <a:ext cx="8254538" cy="5270269"/>
          </a:xfrm>
        </p:spPr>
      </p:pic>
    </p:spTree>
    <p:extLst>
      <p:ext uri="{BB962C8B-B14F-4D97-AF65-F5344CB8AC3E}">
        <p14:creationId xmlns:p14="http://schemas.microsoft.com/office/powerpoint/2010/main" val="2742418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63177DB-D01A-4962-ACFC-AF8280063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726" y="1825625"/>
            <a:ext cx="9468197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o-RO" dirty="0"/>
              <a:t>	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CONCLUZIE</a:t>
            </a:r>
          </a:p>
          <a:p>
            <a:pPr marL="0" indent="0">
              <a:lnSpc>
                <a:spcPct val="150000"/>
              </a:lnSpc>
              <a:buNone/>
            </a:pPr>
            <a:endParaRPr lang="ro-RO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o-RO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Psihopatologia poate fi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este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dincolo de utilitatea ei pentru semiologia psihiatrică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importantă condiție pentru sondarea structurilor constitutive ale psihismului persoanei conștiente.</a:t>
            </a:r>
          </a:p>
        </p:txBody>
      </p:sp>
    </p:spTree>
    <p:extLst>
      <p:ext uri="{BB962C8B-B14F-4D97-AF65-F5344CB8AC3E}">
        <p14:creationId xmlns:p14="http://schemas.microsoft.com/office/powerpoint/2010/main" val="3609511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1981</Words>
  <Application>Microsoft Office PowerPoint</Application>
  <PresentationFormat>Ecran lat</PresentationFormat>
  <Paragraphs>65</Paragraphs>
  <Slides>28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Times New Roman</vt:lpstr>
      <vt:lpstr>Office Theme</vt:lpstr>
      <vt:lpstr>Prezentare PowerPoint</vt:lpstr>
      <vt:lpstr>PSIHOPATOLOGIA IN PERSPECTIVA EVOLUTIONIST CULTURALĂ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Popescu</dc:creator>
  <cp:lastModifiedBy>Jeni</cp:lastModifiedBy>
  <cp:revision>38</cp:revision>
  <dcterms:created xsi:type="dcterms:W3CDTF">2025-09-24T10:44:22Z</dcterms:created>
  <dcterms:modified xsi:type="dcterms:W3CDTF">2026-09-29T06:13:28Z</dcterms:modified>
</cp:coreProperties>
</file>